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495" r:id="rId5"/>
    <p:sldId id="822" r:id="rId6"/>
    <p:sldId id="730" r:id="rId7"/>
    <p:sldId id="720" r:id="rId8"/>
    <p:sldId id="725" r:id="rId9"/>
    <p:sldId id="625" r:id="rId10"/>
    <p:sldId id="732" r:id="rId11"/>
    <p:sldId id="733" r:id="rId12"/>
    <p:sldId id="278" r:id="rId13"/>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067120-CB73-7578-6E12-00DD9A807EA0}" name="Sebastian Marban | RiskQuest" initials="SR" userId="S::sebastian.marban@riskquest.com::4b912575-daa7-4f8e-ad70-2f2017bd6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A632"/>
    <a:srgbClr val="000000"/>
    <a:srgbClr val="929292"/>
    <a:srgbClr val="3C3C3C"/>
    <a:srgbClr val="F2F2F2"/>
    <a:srgbClr val="6E56D3"/>
    <a:srgbClr val="CCECFF"/>
    <a:srgbClr val="7030A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84"/>
    <p:restoredTop sz="94679"/>
  </p:normalViewPr>
  <p:slideViewPr>
    <p:cSldViewPr snapToGrid="0">
      <p:cViewPr varScale="1">
        <p:scale>
          <a:sx n="104" d="100"/>
          <a:sy n="104" d="100"/>
        </p:scale>
        <p:origin x="44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F6403F-B011-AF48-A9CF-5DDB889153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4" name="Footer Placeholder 3">
            <a:extLst>
              <a:ext uri="{FF2B5EF4-FFF2-40B4-BE49-F238E27FC236}">
                <a16:creationId xmlns:a16="http://schemas.microsoft.com/office/drawing/2014/main" id="{69623F26-57F3-028B-FF1D-5C591938F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Tree>
    <p:extLst>
      <p:ext uri="{BB962C8B-B14F-4D97-AF65-F5344CB8AC3E}">
        <p14:creationId xmlns:p14="http://schemas.microsoft.com/office/powerpoint/2010/main" val="6091565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NL"/>
              <a:t>02/06/2022</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422DA-63FB-4874-A520-C2CF6561032D}" type="slidenum">
              <a:rPr lang="en-NL" smtClean="0"/>
              <a:t>‹#›</a:t>
            </a:fld>
            <a:endParaRPr lang="en-NL"/>
          </a:p>
        </p:txBody>
      </p:sp>
    </p:spTree>
    <p:extLst>
      <p:ext uri="{BB962C8B-B14F-4D97-AF65-F5344CB8AC3E}">
        <p14:creationId xmlns:p14="http://schemas.microsoft.com/office/powerpoint/2010/main" val="266805973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Date Placeholder 3"/>
          <p:cNvSpPr>
            <a:spLocks noGrp="1"/>
          </p:cNvSpPr>
          <p:nvPr>
            <p:ph type="dt" idx="1"/>
          </p:nvPr>
        </p:nvSpPr>
        <p:spPr/>
        <p:txBody>
          <a:bodyPr/>
          <a:lstStyle/>
          <a:p>
            <a:r>
              <a:rPr lang="en-NL"/>
              <a:t>02/06/2022</a:t>
            </a:r>
          </a:p>
        </p:txBody>
      </p:sp>
      <p:sp>
        <p:nvSpPr>
          <p:cNvPr id="5" name="Slide Number Placeholder 4"/>
          <p:cNvSpPr>
            <a:spLocks noGrp="1"/>
          </p:cNvSpPr>
          <p:nvPr>
            <p:ph type="sldNum" sz="quarter" idx="5"/>
          </p:nvPr>
        </p:nvSpPr>
        <p:spPr/>
        <p:txBody>
          <a:bodyPr/>
          <a:lstStyle/>
          <a:p>
            <a:fld id="{F71422DA-63FB-4874-A520-C2CF6561032D}" type="slidenum">
              <a:rPr lang="en-NL" smtClean="0"/>
              <a:t>2</a:t>
            </a:fld>
            <a:endParaRPr lang="en-NL"/>
          </a:p>
        </p:txBody>
      </p:sp>
    </p:spTree>
    <p:extLst>
      <p:ext uri="{BB962C8B-B14F-4D97-AF65-F5344CB8AC3E}">
        <p14:creationId xmlns:p14="http://schemas.microsoft.com/office/powerpoint/2010/main" val="281265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Date Placeholder 3"/>
          <p:cNvSpPr>
            <a:spLocks noGrp="1"/>
          </p:cNvSpPr>
          <p:nvPr>
            <p:ph type="dt" idx="1"/>
          </p:nvPr>
        </p:nvSpPr>
        <p:spPr/>
        <p:txBody>
          <a:bodyPr/>
          <a:lstStyle/>
          <a:p>
            <a:r>
              <a:rPr lang="en-NL"/>
              <a:t>02/06/2022</a:t>
            </a:r>
          </a:p>
        </p:txBody>
      </p:sp>
      <p:sp>
        <p:nvSpPr>
          <p:cNvPr id="5" name="Slide Number Placeholder 4"/>
          <p:cNvSpPr>
            <a:spLocks noGrp="1"/>
          </p:cNvSpPr>
          <p:nvPr>
            <p:ph type="sldNum" sz="quarter" idx="5"/>
          </p:nvPr>
        </p:nvSpPr>
        <p:spPr/>
        <p:txBody>
          <a:bodyPr/>
          <a:lstStyle/>
          <a:p>
            <a:fld id="{F71422DA-63FB-4874-A520-C2CF6561032D}" type="slidenum">
              <a:rPr lang="en-NL" smtClean="0"/>
              <a:t>5</a:t>
            </a:fld>
            <a:endParaRPr lang="en-NL"/>
          </a:p>
        </p:txBody>
      </p:sp>
    </p:spTree>
    <p:extLst>
      <p:ext uri="{BB962C8B-B14F-4D97-AF65-F5344CB8AC3E}">
        <p14:creationId xmlns:p14="http://schemas.microsoft.com/office/powerpoint/2010/main" val="4225528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tree in a field&#10;&#10;Description automatically generated with medium confidence">
            <a:extLst>
              <a:ext uri="{FF2B5EF4-FFF2-40B4-BE49-F238E27FC236}">
                <a16:creationId xmlns:a16="http://schemas.microsoft.com/office/drawing/2014/main" id="{7EF53D7E-41FF-88AF-9116-FA14AEF762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373" r="-84" b="7666"/>
          <a:stretch/>
        </p:blipFill>
        <p:spPr>
          <a:xfrm>
            <a:off x="-1" y="1"/>
            <a:ext cx="12249807" cy="6857999"/>
          </a:xfrm>
          <a:prstGeom prst="rect">
            <a:avLst/>
          </a:prstGeom>
        </p:spPr>
      </p:pic>
      <p:sp>
        <p:nvSpPr>
          <p:cNvPr id="2" name="Title 1">
            <a:extLst>
              <a:ext uri="{FF2B5EF4-FFF2-40B4-BE49-F238E27FC236}">
                <a16:creationId xmlns:a16="http://schemas.microsoft.com/office/drawing/2014/main" id="{EF89D42D-3A7D-E0EF-2F6E-E66B90DE89FE}"/>
              </a:ext>
            </a:extLst>
          </p:cNvPr>
          <p:cNvSpPr>
            <a:spLocks noGrp="1"/>
          </p:cNvSpPr>
          <p:nvPr>
            <p:ph type="ctrTitle"/>
          </p:nvPr>
        </p:nvSpPr>
        <p:spPr>
          <a:xfrm>
            <a:off x="3396000" y="3063511"/>
            <a:ext cx="5400000" cy="540000"/>
          </a:xfrm>
        </p:spPr>
        <p:txBody>
          <a:bodyPr anchor="b">
            <a:normAutofit/>
          </a:bodyPr>
          <a:lstStyle>
            <a:lvl1pPr algn="ctr">
              <a:defRPr sz="2800"/>
            </a:lvl1pPr>
          </a:lstStyle>
          <a:p>
            <a:r>
              <a:rPr lang="en-US"/>
              <a:t>Click to edit Master title style</a:t>
            </a:r>
            <a:endParaRPr lang="en-NL"/>
          </a:p>
        </p:txBody>
      </p:sp>
      <p:sp>
        <p:nvSpPr>
          <p:cNvPr id="3" name="Subtitle 2">
            <a:extLst>
              <a:ext uri="{FF2B5EF4-FFF2-40B4-BE49-F238E27FC236}">
                <a16:creationId xmlns:a16="http://schemas.microsoft.com/office/drawing/2014/main" id="{753073AB-2FD4-1ED5-7426-3DFCE7FE7332}"/>
              </a:ext>
            </a:extLst>
          </p:cNvPr>
          <p:cNvSpPr>
            <a:spLocks noGrp="1"/>
          </p:cNvSpPr>
          <p:nvPr>
            <p:ph type="subTitle" idx="1"/>
          </p:nvPr>
        </p:nvSpPr>
        <p:spPr>
          <a:xfrm>
            <a:off x="3367197" y="2517683"/>
            <a:ext cx="5400000" cy="540000"/>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pic>
        <p:nvPicPr>
          <p:cNvPr id="7" name="Google Shape;95;p1">
            <a:extLst>
              <a:ext uri="{FF2B5EF4-FFF2-40B4-BE49-F238E27FC236}">
                <a16:creationId xmlns:a16="http://schemas.microsoft.com/office/drawing/2014/main" id="{865E9DE1-3F90-EC0D-AA8A-DBC1BB001772}"/>
              </a:ext>
            </a:extLst>
          </p:cNvPr>
          <p:cNvPicPr preferRelativeResize="0"/>
          <p:nvPr userDrawn="1"/>
        </p:nvPicPr>
        <p:blipFill rotWithShape="1">
          <a:blip r:embed="rId3" cstate="print">
            <a:clrChange>
              <a:clrFrom>
                <a:srgbClr val="000000">
                  <a:alpha val="0"/>
                </a:srgbClr>
              </a:clrFrom>
              <a:clrTo>
                <a:srgbClr val="000000">
                  <a:alpha val="0"/>
                </a:srgbClr>
              </a:clrTo>
            </a:clrChange>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50567" y="6145879"/>
            <a:ext cx="3082391" cy="362181"/>
          </a:xfrm>
          <a:prstGeom prst="rect">
            <a:avLst/>
          </a:prstGeom>
          <a:noFill/>
          <a:ln>
            <a:noFill/>
          </a:ln>
        </p:spPr>
      </p:pic>
      <p:cxnSp>
        <p:nvCxnSpPr>
          <p:cNvPr id="8" name="Google Shape;99;p1">
            <a:extLst>
              <a:ext uri="{FF2B5EF4-FFF2-40B4-BE49-F238E27FC236}">
                <a16:creationId xmlns:a16="http://schemas.microsoft.com/office/drawing/2014/main" id="{6DED68C3-9A18-038F-40AF-AC1CB2CE252B}"/>
              </a:ext>
            </a:extLst>
          </p:cNvPr>
          <p:cNvCxnSpPr>
            <a:cxnSpLocks/>
          </p:cNvCxnSpPr>
          <p:nvPr userDrawn="1"/>
        </p:nvCxnSpPr>
        <p:spPr>
          <a:xfrm>
            <a:off x="838686" y="6003184"/>
            <a:ext cx="10536178" cy="0"/>
          </a:xfrm>
          <a:prstGeom prst="straightConnector1">
            <a:avLst/>
          </a:prstGeom>
          <a:noFill/>
          <a:ln w="12700" cap="flat" cmpd="sng">
            <a:solidFill>
              <a:schemeClr val="bg2"/>
            </a:solidFill>
            <a:prstDash val="solid"/>
            <a:miter lim="800000"/>
            <a:headEnd type="none" w="sm" len="sm"/>
            <a:tailEnd type="none" w="sm" len="sm"/>
          </a:ln>
        </p:spPr>
      </p:cxnSp>
      <p:sp>
        <p:nvSpPr>
          <p:cNvPr id="15" name="Date Placeholder 3">
            <a:extLst>
              <a:ext uri="{FF2B5EF4-FFF2-40B4-BE49-F238E27FC236}">
                <a16:creationId xmlns:a16="http://schemas.microsoft.com/office/drawing/2014/main" id="{2901D98A-DA20-0017-83DE-032EB835711E}"/>
              </a:ext>
            </a:extLst>
          </p:cNvPr>
          <p:cNvSpPr>
            <a:spLocks noGrp="1"/>
          </p:cNvSpPr>
          <p:nvPr>
            <p:ph type="dt" sz="half" idx="10"/>
          </p:nvPr>
        </p:nvSpPr>
        <p:spPr>
          <a:xfrm>
            <a:off x="8625840" y="971073"/>
            <a:ext cx="2743200" cy="365125"/>
          </a:xfrm>
          <a:prstGeom prst="rect">
            <a:avLst/>
          </a:prstGeom>
        </p:spPr>
        <p:txBody>
          <a:bodyPr/>
          <a:lstStyle>
            <a:lvl1pPr algn="r">
              <a:defRPr/>
            </a:lvl1pPr>
          </a:lstStyle>
          <a:p>
            <a:fld id="{5200E22D-1737-4D2C-AA3D-B1D36F4FD6C4}" type="datetime1">
              <a:rPr lang="nl-NL" smtClean="0"/>
              <a:t>08-03-2024</a:t>
            </a:fld>
            <a:endParaRPr lang="en-NL"/>
          </a:p>
        </p:txBody>
      </p:sp>
      <p:sp>
        <p:nvSpPr>
          <p:cNvPr id="18" name="Text Placeholder 17">
            <a:extLst>
              <a:ext uri="{FF2B5EF4-FFF2-40B4-BE49-F238E27FC236}">
                <a16:creationId xmlns:a16="http://schemas.microsoft.com/office/drawing/2014/main" id="{9D133D16-B7EC-87AB-F769-404C57B5048F}"/>
              </a:ext>
            </a:extLst>
          </p:cNvPr>
          <p:cNvSpPr>
            <a:spLocks noGrp="1"/>
          </p:cNvSpPr>
          <p:nvPr>
            <p:ph type="body" sz="quarter" idx="11"/>
          </p:nvPr>
        </p:nvSpPr>
        <p:spPr>
          <a:xfrm>
            <a:off x="1101436" y="5578038"/>
            <a:ext cx="3311525" cy="326914"/>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6614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349A-B62C-0951-0353-B8ADD45D2C52}"/>
              </a:ext>
            </a:extLst>
          </p:cNvPr>
          <p:cNvSpPr>
            <a:spLocks noGrp="1"/>
          </p:cNvSpPr>
          <p:nvPr>
            <p:ph type="title"/>
          </p:nvPr>
        </p:nvSpPr>
        <p:spPr/>
        <p:txBody>
          <a:bodyPr>
            <a:normAutofit/>
          </a:bodyPr>
          <a:lstStyle>
            <a:lvl1pPr>
              <a:defRPr sz="28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7D87085D-9817-B623-492E-2A2F25B0E67F}"/>
              </a:ext>
            </a:extLst>
          </p:cNvPr>
          <p:cNvSpPr>
            <a:spLocks noGrp="1"/>
          </p:cNvSpPr>
          <p:nvPr>
            <p:ph idx="1"/>
          </p:nvPr>
        </p:nvSpPr>
        <p:spPr>
          <a:xfrm>
            <a:off x="838200" y="1408670"/>
            <a:ext cx="10515600" cy="4776531"/>
          </a:xfrm>
        </p:spPr>
        <p:txBody>
          <a:bodyPr>
            <a:normAutofit/>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5DDC63D3-F8FD-4BF0-6903-8D6E7005C112}"/>
              </a:ext>
            </a:extLst>
          </p:cNvPr>
          <p:cNvSpPr>
            <a:spLocks noGrp="1"/>
          </p:cNvSpPr>
          <p:nvPr>
            <p:ph type="dt" sz="half" idx="10"/>
          </p:nvPr>
        </p:nvSpPr>
        <p:spPr>
          <a:xfrm>
            <a:off x="838200" y="6356350"/>
            <a:ext cx="2743200" cy="365125"/>
          </a:xfrm>
          <a:prstGeom prst="rect">
            <a:avLst/>
          </a:prstGeom>
        </p:spPr>
        <p:txBody>
          <a:bodyPr/>
          <a:lstStyle/>
          <a:p>
            <a:fld id="{4CAC9FC4-F32F-4613-BEFB-70DAEFC81461}" type="datetime1">
              <a:rPr lang="nl-NL" smtClean="0"/>
              <a:t>08-03-2024</a:t>
            </a:fld>
            <a:endParaRPr lang="en-NL"/>
          </a:p>
        </p:txBody>
      </p:sp>
      <p:sp>
        <p:nvSpPr>
          <p:cNvPr id="5" name="Footer Placeholder 4">
            <a:extLst>
              <a:ext uri="{FF2B5EF4-FFF2-40B4-BE49-F238E27FC236}">
                <a16:creationId xmlns:a16="http://schemas.microsoft.com/office/drawing/2014/main" id="{AC0E83FC-2C4B-3B0D-510E-3A2B47B3805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E7A3C51-3DD3-E6E7-69FA-56914CB07668}"/>
              </a:ext>
            </a:extLst>
          </p:cNvPr>
          <p:cNvSpPr>
            <a:spLocks noGrp="1"/>
          </p:cNvSpPr>
          <p:nvPr>
            <p:ph type="sldNum" sz="quarter" idx="12"/>
          </p:nvPr>
        </p:nvSpPr>
        <p:spPr/>
        <p:txBody>
          <a:bodyPr/>
          <a:lstStyle/>
          <a:p>
            <a:fld id="{2CA4E04A-0FEC-45B6-9A93-7B4FF7F67FA6}" type="slidenum">
              <a:rPr lang="en-NL" smtClean="0"/>
              <a:t>‹#›</a:t>
            </a:fld>
            <a:endParaRPr lang="en-NL"/>
          </a:p>
        </p:txBody>
      </p:sp>
      <p:pic>
        <p:nvPicPr>
          <p:cNvPr id="8" name="Google Shape;120;g12d1e8baef1_0_31">
            <a:extLst>
              <a:ext uri="{FF2B5EF4-FFF2-40B4-BE49-F238E27FC236}">
                <a16:creationId xmlns:a16="http://schemas.microsoft.com/office/drawing/2014/main" id="{30482E45-2749-DE01-A36C-26C6C6D47E81}"/>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11506479" y="6309006"/>
            <a:ext cx="388964" cy="388838"/>
          </a:xfrm>
          <a:prstGeom prst="rect">
            <a:avLst/>
          </a:prstGeom>
          <a:noFill/>
          <a:ln>
            <a:noFill/>
          </a:ln>
        </p:spPr>
      </p:pic>
    </p:spTree>
    <p:extLst>
      <p:ext uri="{BB962C8B-B14F-4D97-AF65-F5344CB8AC3E}">
        <p14:creationId xmlns:p14="http://schemas.microsoft.com/office/powerpoint/2010/main" val="374973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F0A4-F0F6-04D3-0319-C7F89BAFAA32}"/>
              </a:ext>
            </a:extLst>
          </p:cNvPr>
          <p:cNvSpPr>
            <a:spLocks noGrp="1"/>
          </p:cNvSpPr>
          <p:nvPr>
            <p:ph type="title"/>
          </p:nvPr>
        </p:nvSpPr>
        <p:spPr/>
        <p:txBody>
          <a:bodyPr>
            <a:normAutofit/>
          </a:bodyPr>
          <a:lstStyle>
            <a:lvl1pPr>
              <a:defRPr sz="28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8FA0A07C-4962-8352-2344-0D7EC80E08CE}"/>
              </a:ext>
            </a:extLst>
          </p:cNvPr>
          <p:cNvSpPr>
            <a:spLocks noGrp="1"/>
          </p:cNvSpPr>
          <p:nvPr>
            <p:ph sz="half" idx="1"/>
          </p:nvPr>
        </p:nvSpPr>
        <p:spPr>
          <a:xfrm>
            <a:off x="838200" y="1408670"/>
            <a:ext cx="5181600" cy="4768294"/>
          </a:xfrm>
        </p:spPr>
        <p:txBody>
          <a:bodyPr>
            <a:normAutofit/>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1C28AAF6-335F-4AD9-5F72-6A864542CF1E}"/>
              </a:ext>
            </a:extLst>
          </p:cNvPr>
          <p:cNvSpPr>
            <a:spLocks noGrp="1"/>
          </p:cNvSpPr>
          <p:nvPr>
            <p:ph sz="half" idx="2"/>
          </p:nvPr>
        </p:nvSpPr>
        <p:spPr>
          <a:xfrm>
            <a:off x="6172200" y="1408670"/>
            <a:ext cx="5181600" cy="4768293"/>
          </a:xfrm>
        </p:spPr>
        <p:txBody>
          <a:bodyPr>
            <a:normAutofit/>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3D8F1299-4C5E-7FFE-622F-BF3F71F8C7ED}"/>
              </a:ext>
            </a:extLst>
          </p:cNvPr>
          <p:cNvSpPr>
            <a:spLocks noGrp="1"/>
          </p:cNvSpPr>
          <p:nvPr>
            <p:ph type="dt" sz="half" idx="10"/>
          </p:nvPr>
        </p:nvSpPr>
        <p:spPr>
          <a:xfrm>
            <a:off x="838200" y="6356350"/>
            <a:ext cx="2743200" cy="365125"/>
          </a:xfrm>
          <a:prstGeom prst="rect">
            <a:avLst/>
          </a:prstGeom>
        </p:spPr>
        <p:txBody>
          <a:bodyPr/>
          <a:lstStyle/>
          <a:p>
            <a:fld id="{F5FF7BB6-DB36-4E93-876B-AB7771FAF707}" type="datetime1">
              <a:rPr lang="nl-NL" smtClean="0"/>
              <a:t>08-03-2024</a:t>
            </a:fld>
            <a:endParaRPr lang="en-NL"/>
          </a:p>
        </p:txBody>
      </p:sp>
      <p:sp>
        <p:nvSpPr>
          <p:cNvPr id="6" name="Footer Placeholder 5">
            <a:extLst>
              <a:ext uri="{FF2B5EF4-FFF2-40B4-BE49-F238E27FC236}">
                <a16:creationId xmlns:a16="http://schemas.microsoft.com/office/drawing/2014/main" id="{AB4B840C-0D1C-D9C0-1BFB-0B4A863E4688}"/>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B46D9660-0ABC-3655-A2B6-A657179EAFE9}"/>
              </a:ext>
            </a:extLst>
          </p:cNvPr>
          <p:cNvSpPr>
            <a:spLocks noGrp="1"/>
          </p:cNvSpPr>
          <p:nvPr>
            <p:ph type="sldNum" sz="quarter" idx="12"/>
          </p:nvPr>
        </p:nvSpPr>
        <p:spPr/>
        <p:txBody>
          <a:bodyPr/>
          <a:lstStyle/>
          <a:p>
            <a:fld id="{2CA4E04A-0FEC-45B6-9A93-7B4FF7F67FA6}" type="slidenum">
              <a:rPr lang="en-NL" smtClean="0"/>
              <a:t>‹#›</a:t>
            </a:fld>
            <a:endParaRPr lang="en-NL"/>
          </a:p>
        </p:txBody>
      </p:sp>
      <p:pic>
        <p:nvPicPr>
          <p:cNvPr id="8" name="Google Shape;120;g12d1e8baef1_0_31">
            <a:extLst>
              <a:ext uri="{FF2B5EF4-FFF2-40B4-BE49-F238E27FC236}">
                <a16:creationId xmlns:a16="http://schemas.microsoft.com/office/drawing/2014/main" id="{A0552ECB-32C3-213F-C23B-01D6E7D88369}"/>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11506479" y="6309006"/>
            <a:ext cx="388964" cy="388838"/>
          </a:xfrm>
          <a:prstGeom prst="rect">
            <a:avLst/>
          </a:prstGeom>
          <a:noFill/>
          <a:ln>
            <a:noFill/>
          </a:ln>
        </p:spPr>
      </p:pic>
    </p:spTree>
    <p:extLst>
      <p:ext uri="{BB962C8B-B14F-4D97-AF65-F5344CB8AC3E}">
        <p14:creationId xmlns:p14="http://schemas.microsoft.com/office/powerpoint/2010/main" val="42752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FB68-2F4C-7D3B-36D7-B81922131361}"/>
              </a:ext>
            </a:extLst>
          </p:cNvPr>
          <p:cNvSpPr>
            <a:spLocks noGrp="1"/>
          </p:cNvSpPr>
          <p:nvPr>
            <p:ph type="title"/>
          </p:nvPr>
        </p:nvSpPr>
        <p:spPr/>
        <p:txBody>
          <a:bodyPr>
            <a:normAutofit/>
          </a:bodyPr>
          <a:lstStyle>
            <a:lvl1pPr>
              <a:defRPr sz="2800"/>
            </a:lvl1pPr>
          </a:lstStyle>
          <a:p>
            <a:r>
              <a:rPr lang="en-US"/>
              <a:t>Click to edit Master title style</a:t>
            </a:r>
            <a:endParaRPr lang="en-NL"/>
          </a:p>
        </p:txBody>
      </p:sp>
      <p:sp>
        <p:nvSpPr>
          <p:cNvPr id="3" name="Date Placeholder 2">
            <a:extLst>
              <a:ext uri="{FF2B5EF4-FFF2-40B4-BE49-F238E27FC236}">
                <a16:creationId xmlns:a16="http://schemas.microsoft.com/office/drawing/2014/main" id="{CB4BD89D-F4E8-9213-67FE-8971F35EA168}"/>
              </a:ext>
            </a:extLst>
          </p:cNvPr>
          <p:cNvSpPr>
            <a:spLocks noGrp="1"/>
          </p:cNvSpPr>
          <p:nvPr>
            <p:ph type="dt" sz="half" idx="10"/>
          </p:nvPr>
        </p:nvSpPr>
        <p:spPr>
          <a:xfrm>
            <a:off x="838200" y="6356350"/>
            <a:ext cx="2743200" cy="365125"/>
          </a:xfrm>
          <a:prstGeom prst="rect">
            <a:avLst/>
          </a:prstGeom>
        </p:spPr>
        <p:txBody>
          <a:bodyPr/>
          <a:lstStyle/>
          <a:p>
            <a:fld id="{815328D4-509B-4002-8C55-C3794804762E}" type="datetime1">
              <a:rPr lang="nl-NL" smtClean="0"/>
              <a:t>08-03-2024</a:t>
            </a:fld>
            <a:endParaRPr lang="en-NL"/>
          </a:p>
        </p:txBody>
      </p:sp>
      <p:sp>
        <p:nvSpPr>
          <p:cNvPr id="4" name="Footer Placeholder 3">
            <a:extLst>
              <a:ext uri="{FF2B5EF4-FFF2-40B4-BE49-F238E27FC236}">
                <a16:creationId xmlns:a16="http://schemas.microsoft.com/office/drawing/2014/main" id="{A0571694-1ED8-848C-84CE-DCFD8C7E9F2F}"/>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7F969E0B-B91A-4856-8FBB-AB704C395B91}"/>
              </a:ext>
            </a:extLst>
          </p:cNvPr>
          <p:cNvSpPr>
            <a:spLocks noGrp="1"/>
          </p:cNvSpPr>
          <p:nvPr>
            <p:ph type="sldNum" sz="quarter" idx="12"/>
          </p:nvPr>
        </p:nvSpPr>
        <p:spPr/>
        <p:txBody>
          <a:bodyPr/>
          <a:lstStyle/>
          <a:p>
            <a:fld id="{2CA4E04A-0FEC-45B6-9A93-7B4FF7F67FA6}" type="slidenum">
              <a:rPr lang="en-NL" smtClean="0"/>
              <a:t>‹#›</a:t>
            </a:fld>
            <a:endParaRPr lang="en-NL"/>
          </a:p>
        </p:txBody>
      </p:sp>
      <p:pic>
        <p:nvPicPr>
          <p:cNvPr id="6" name="Google Shape;120;g12d1e8baef1_0_31">
            <a:extLst>
              <a:ext uri="{FF2B5EF4-FFF2-40B4-BE49-F238E27FC236}">
                <a16:creationId xmlns:a16="http://schemas.microsoft.com/office/drawing/2014/main" id="{F3F6AC67-4A25-1329-68F3-43172DDF6A11}"/>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11506479" y="6309006"/>
            <a:ext cx="388964" cy="388838"/>
          </a:xfrm>
          <a:prstGeom prst="rect">
            <a:avLst/>
          </a:prstGeom>
          <a:noFill/>
          <a:ln>
            <a:noFill/>
          </a:ln>
        </p:spPr>
      </p:pic>
    </p:spTree>
    <p:extLst>
      <p:ext uri="{BB962C8B-B14F-4D97-AF65-F5344CB8AC3E}">
        <p14:creationId xmlns:p14="http://schemas.microsoft.com/office/powerpoint/2010/main" val="294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F0A4-F0F6-04D3-0319-C7F89BAFAA32}"/>
              </a:ext>
            </a:extLst>
          </p:cNvPr>
          <p:cNvSpPr>
            <a:spLocks noGrp="1"/>
          </p:cNvSpPr>
          <p:nvPr>
            <p:ph type="title"/>
          </p:nvPr>
        </p:nvSpPr>
        <p:spPr/>
        <p:txBody>
          <a:bodyPr>
            <a:normAutofit/>
          </a:bodyPr>
          <a:lstStyle>
            <a:lvl1pPr>
              <a:defRPr sz="2800"/>
            </a:lvl1pPr>
          </a:lstStyle>
          <a:p>
            <a:r>
              <a:rPr lang="en-US"/>
              <a:t>Click to edit Master title style</a:t>
            </a:r>
            <a:endParaRPr lang="en-NL"/>
          </a:p>
        </p:txBody>
      </p:sp>
      <p:sp>
        <p:nvSpPr>
          <p:cNvPr id="5" name="Date Placeholder 4">
            <a:extLst>
              <a:ext uri="{FF2B5EF4-FFF2-40B4-BE49-F238E27FC236}">
                <a16:creationId xmlns:a16="http://schemas.microsoft.com/office/drawing/2014/main" id="{3D8F1299-4C5E-7FFE-622F-BF3F71F8C7ED}"/>
              </a:ext>
            </a:extLst>
          </p:cNvPr>
          <p:cNvSpPr>
            <a:spLocks noGrp="1"/>
          </p:cNvSpPr>
          <p:nvPr>
            <p:ph type="dt" sz="half" idx="10"/>
          </p:nvPr>
        </p:nvSpPr>
        <p:spPr>
          <a:xfrm>
            <a:off x="838200" y="6356350"/>
            <a:ext cx="2743200" cy="365125"/>
          </a:xfrm>
          <a:prstGeom prst="rect">
            <a:avLst/>
          </a:prstGeom>
        </p:spPr>
        <p:txBody>
          <a:bodyPr/>
          <a:lstStyle/>
          <a:p>
            <a:fld id="{35A4D744-131C-486A-B848-A08807A962E5}" type="datetime1">
              <a:rPr lang="nl-NL" smtClean="0"/>
              <a:t>08-03-2024</a:t>
            </a:fld>
            <a:endParaRPr lang="en-NL"/>
          </a:p>
        </p:txBody>
      </p:sp>
      <p:sp>
        <p:nvSpPr>
          <p:cNvPr id="6" name="Footer Placeholder 5">
            <a:extLst>
              <a:ext uri="{FF2B5EF4-FFF2-40B4-BE49-F238E27FC236}">
                <a16:creationId xmlns:a16="http://schemas.microsoft.com/office/drawing/2014/main" id="{AB4B840C-0D1C-D9C0-1BFB-0B4A863E4688}"/>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B46D9660-0ABC-3655-A2B6-A657179EAFE9}"/>
              </a:ext>
            </a:extLst>
          </p:cNvPr>
          <p:cNvSpPr>
            <a:spLocks noGrp="1"/>
          </p:cNvSpPr>
          <p:nvPr>
            <p:ph type="sldNum" sz="quarter" idx="12"/>
          </p:nvPr>
        </p:nvSpPr>
        <p:spPr/>
        <p:txBody>
          <a:bodyPr/>
          <a:lstStyle/>
          <a:p>
            <a:fld id="{2CA4E04A-0FEC-45B6-9A93-7B4FF7F67FA6}" type="slidenum">
              <a:rPr lang="en-NL" smtClean="0"/>
              <a:t>‹#›</a:t>
            </a:fld>
            <a:endParaRPr lang="en-NL"/>
          </a:p>
        </p:txBody>
      </p:sp>
      <p:pic>
        <p:nvPicPr>
          <p:cNvPr id="8" name="Google Shape;120;g12d1e8baef1_0_31">
            <a:extLst>
              <a:ext uri="{FF2B5EF4-FFF2-40B4-BE49-F238E27FC236}">
                <a16:creationId xmlns:a16="http://schemas.microsoft.com/office/drawing/2014/main" id="{A0552ECB-32C3-213F-C23B-01D6E7D88369}"/>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11506479" y="6309006"/>
            <a:ext cx="388964" cy="388838"/>
          </a:xfrm>
          <a:prstGeom prst="rect">
            <a:avLst/>
          </a:prstGeom>
          <a:noFill/>
          <a:ln>
            <a:noFill/>
          </a:ln>
        </p:spPr>
      </p:pic>
      <p:sp>
        <p:nvSpPr>
          <p:cNvPr id="9" name="Rectangle: Rounded Corners 8">
            <a:extLst>
              <a:ext uri="{FF2B5EF4-FFF2-40B4-BE49-F238E27FC236}">
                <a16:creationId xmlns:a16="http://schemas.microsoft.com/office/drawing/2014/main" id="{4E376516-1E06-165B-392B-15026A41DE76}"/>
              </a:ext>
            </a:extLst>
          </p:cNvPr>
          <p:cNvSpPr/>
          <p:nvPr userDrawn="1"/>
        </p:nvSpPr>
        <p:spPr>
          <a:xfrm>
            <a:off x="7244943" y="1273384"/>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1" name="Straight Connector 10">
            <a:extLst>
              <a:ext uri="{FF2B5EF4-FFF2-40B4-BE49-F238E27FC236}">
                <a16:creationId xmlns:a16="http://schemas.microsoft.com/office/drawing/2014/main" id="{CEB64608-8B5B-DBCC-6BB2-7FFEDE27A6C5}"/>
              </a:ext>
            </a:extLst>
          </p:cNvPr>
          <p:cNvCxnSpPr>
            <a:cxnSpLocks/>
          </p:cNvCxnSpPr>
          <p:nvPr userDrawn="1"/>
        </p:nvCxnSpPr>
        <p:spPr>
          <a:xfrm>
            <a:off x="6407577" y="2305710"/>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07521A6-EDAE-24B6-1E90-7CDFD6A4FAE8}"/>
              </a:ext>
            </a:extLst>
          </p:cNvPr>
          <p:cNvSpPr/>
          <p:nvPr userDrawn="1"/>
        </p:nvSpPr>
        <p:spPr>
          <a:xfrm>
            <a:off x="1894166" y="1273908"/>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4" name="Straight Connector 13">
            <a:extLst>
              <a:ext uri="{FF2B5EF4-FFF2-40B4-BE49-F238E27FC236}">
                <a16:creationId xmlns:a16="http://schemas.microsoft.com/office/drawing/2014/main" id="{EF7C3AEE-5B56-E22B-00C7-C0BBBC071480}"/>
              </a:ext>
            </a:extLst>
          </p:cNvPr>
          <p:cNvCxnSpPr>
            <a:cxnSpLocks/>
          </p:cNvCxnSpPr>
          <p:nvPr userDrawn="1"/>
        </p:nvCxnSpPr>
        <p:spPr>
          <a:xfrm>
            <a:off x="1056800" y="2306234"/>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03AECA3-F906-28B5-5035-C225DE6D49EC}"/>
              </a:ext>
            </a:extLst>
          </p:cNvPr>
          <p:cNvSpPr/>
          <p:nvPr userDrawn="1"/>
        </p:nvSpPr>
        <p:spPr>
          <a:xfrm>
            <a:off x="7237952" y="3834925"/>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6" name="Straight Connector 15">
            <a:extLst>
              <a:ext uri="{FF2B5EF4-FFF2-40B4-BE49-F238E27FC236}">
                <a16:creationId xmlns:a16="http://schemas.microsoft.com/office/drawing/2014/main" id="{B4BDABFD-C298-CE68-E9AA-4C17B432B0BD}"/>
              </a:ext>
            </a:extLst>
          </p:cNvPr>
          <p:cNvCxnSpPr>
            <a:cxnSpLocks/>
          </p:cNvCxnSpPr>
          <p:nvPr userDrawn="1"/>
        </p:nvCxnSpPr>
        <p:spPr>
          <a:xfrm>
            <a:off x="6400586" y="4867251"/>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656CBFE8-C00D-193E-9A98-A357EBCAA260}"/>
              </a:ext>
            </a:extLst>
          </p:cNvPr>
          <p:cNvSpPr/>
          <p:nvPr userDrawn="1"/>
        </p:nvSpPr>
        <p:spPr>
          <a:xfrm>
            <a:off x="1887175" y="3835449"/>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8" name="Straight Connector 17">
            <a:extLst>
              <a:ext uri="{FF2B5EF4-FFF2-40B4-BE49-F238E27FC236}">
                <a16:creationId xmlns:a16="http://schemas.microsoft.com/office/drawing/2014/main" id="{8FD401E4-FE72-961F-5711-EEA7EC278F01}"/>
              </a:ext>
            </a:extLst>
          </p:cNvPr>
          <p:cNvCxnSpPr>
            <a:cxnSpLocks/>
          </p:cNvCxnSpPr>
          <p:nvPr userDrawn="1"/>
        </p:nvCxnSpPr>
        <p:spPr>
          <a:xfrm>
            <a:off x="1049809" y="4867775"/>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C28AAF6-335F-4AD9-5F72-6A864542CF1E}"/>
              </a:ext>
            </a:extLst>
          </p:cNvPr>
          <p:cNvSpPr>
            <a:spLocks noGrp="1"/>
          </p:cNvSpPr>
          <p:nvPr>
            <p:ph sz="half" idx="2"/>
          </p:nvPr>
        </p:nvSpPr>
        <p:spPr>
          <a:xfrm>
            <a:off x="1885777" y="1273385"/>
            <a:ext cx="3900765" cy="963514"/>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4" name="Content Placeholder 3">
            <a:extLst>
              <a:ext uri="{FF2B5EF4-FFF2-40B4-BE49-F238E27FC236}">
                <a16:creationId xmlns:a16="http://schemas.microsoft.com/office/drawing/2014/main" id="{A252BEFA-CFED-0D45-338E-96BBB41103A2}"/>
              </a:ext>
            </a:extLst>
          </p:cNvPr>
          <p:cNvSpPr>
            <a:spLocks noGrp="1"/>
          </p:cNvSpPr>
          <p:nvPr>
            <p:ph sz="half" idx="13"/>
          </p:nvPr>
        </p:nvSpPr>
        <p:spPr>
          <a:xfrm>
            <a:off x="7236517" y="1276408"/>
            <a:ext cx="3900765" cy="960491"/>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F0A2AEB6-1266-FA9C-2A19-169697A12C17}"/>
              </a:ext>
            </a:extLst>
          </p:cNvPr>
          <p:cNvSpPr>
            <a:spLocks noGrp="1"/>
          </p:cNvSpPr>
          <p:nvPr>
            <p:ph sz="half" idx="14"/>
          </p:nvPr>
        </p:nvSpPr>
        <p:spPr>
          <a:xfrm>
            <a:off x="7228128" y="3842790"/>
            <a:ext cx="3900765" cy="955648"/>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6" name="Content Placeholder 3">
            <a:extLst>
              <a:ext uri="{FF2B5EF4-FFF2-40B4-BE49-F238E27FC236}">
                <a16:creationId xmlns:a16="http://schemas.microsoft.com/office/drawing/2014/main" id="{1BE0FD9A-543D-A826-5095-A7BB2447B812}"/>
              </a:ext>
            </a:extLst>
          </p:cNvPr>
          <p:cNvSpPr>
            <a:spLocks noGrp="1"/>
          </p:cNvSpPr>
          <p:nvPr>
            <p:ph sz="half" idx="15"/>
          </p:nvPr>
        </p:nvSpPr>
        <p:spPr>
          <a:xfrm>
            <a:off x="1877388" y="3842790"/>
            <a:ext cx="3900765" cy="955648"/>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5FD591B0-E8C4-C4BF-C772-A91F994EC9E6}"/>
              </a:ext>
            </a:extLst>
          </p:cNvPr>
          <p:cNvSpPr>
            <a:spLocks noGrp="1"/>
          </p:cNvSpPr>
          <p:nvPr>
            <p:ph sz="half" idx="16"/>
          </p:nvPr>
        </p:nvSpPr>
        <p:spPr>
          <a:xfrm>
            <a:off x="1894166" y="2314095"/>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8" name="Content Placeholder 3">
            <a:extLst>
              <a:ext uri="{FF2B5EF4-FFF2-40B4-BE49-F238E27FC236}">
                <a16:creationId xmlns:a16="http://schemas.microsoft.com/office/drawing/2014/main" id="{4953588E-0F4F-D05F-BE27-EC77BA0BC4A1}"/>
              </a:ext>
            </a:extLst>
          </p:cNvPr>
          <p:cNvSpPr>
            <a:spLocks noGrp="1"/>
          </p:cNvSpPr>
          <p:nvPr>
            <p:ph sz="half" idx="17"/>
          </p:nvPr>
        </p:nvSpPr>
        <p:spPr>
          <a:xfrm>
            <a:off x="7228127" y="2315217"/>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E5BA1AA-AD24-C82A-9025-0814CAA2A9C4}"/>
              </a:ext>
            </a:extLst>
          </p:cNvPr>
          <p:cNvSpPr>
            <a:spLocks noGrp="1"/>
          </p:cNvSpPr>
          <p:nvPr>
            <p:ph sz="half" idx="18"/>
          </p:nvPr>
        </p:nvSpPr>
        <p:spPr>
          <a:xfrm>
            <a:off x="1877351" y="4871788"/>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30" name="Content Placeholder 3">
            <a:extLst>
              <a:ext uri="{FF2B5EF4-FFF2-40B4-BE49-F238E27FC236}">
                <a16:creationId xmlns:a16="http://schemas.microsoft.com/office/drawing/2014/main" id="{DCDD6F1E-A286-32A5-C91C-98138A4D00B9}"/>
              </a:ext>
            </a:extLst>
          </p:cNvPr>
          <p:cNvSpPr>
            <a:spLocks noGrp="1"/>
          </p:cNvSpPr>
          <p:nvPr>
            <p:ph sz="half" idx="19"/>
          </p:nvPr>
        </p:nvSpPr>
        <p:spPr>
          <a:xfrm>
            <a:off x="7228126" y="4867251"/>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Tree>
    <p:extLst>
      <p:ext uri="{BB962C8B-B14F-4D97-AF65-F5344CB8AC3E}">
        <p14:creationId xmlns:p14="http://schemas.microsoft.com/office/powerpoint/2010/main" val="247871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the Team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F0A4-F0F6-04D3-0319-C7F89BAFAA32}"/>
              </a:ext>
            </a:extLst>
          </p:cNvPr>
          <p:cNvSpPr>
            <a:spLocks noGrp="1"/>
          </p:cNvSpPr>
          <p:nvPr>
            <p:ph type="title"/>
          </p:nvPr>
        </p:nvSpPr>
        <p:spPr/>
        <p:txBody>
          <a:bodyPr>
            <a:normAutofit/>
          </a:bodyPr>
          <a:lstStyle>
            <a:lvl1pPr>
              <a:defRPr sz="2800"/>
            </a:lvl1pPr>
          </a:lstStyle>
          <a:p>
            <a:r>
              <a:rPr lang="en-US"/>
              <a:t>Click to edit Master title style</a:t>
            </a:r>
            <a:endParaRPr lang="en-NL"/>
          </a:p>
        </p:txBody>
      </p:sp>
      <p:sp>
        <p:nvSpPr>
          <p:cNvPr id="5" name="Date Placeholder 4">
            <a:extLst>
              <a:ext uri="{FF2B5EF4-FFF2-40B4-BE49-F238E27FC236}">
                <a16:creationId xmlns:a16="http://schemas.microsoft.com/office/drawing/2014/main" id="{3D8F1299-4C5E-7FFE-622F-BF3F71F8C7ED}"/>
              </a:ext>
            </a:extLst>
          </p:cNvPr>
          <p:cNvSpPr>
            <a:spLocks noGrp="1"/>
          </p:cNvSpPr>
          <p:nvPr>
            <p:ph type="dt" sz="half" idx="10"/>
          </p:nvPr>
        </p:nvSpPr>
        <p:spPr>
          <a:xfrm>
            <a:off x="838200" y="6356350"/>
            <a:ext cx="2743200" cy="365125"/>
          </a:xfrm>
          <a:prstGeom prst="rect">
            <a:avLst/>
          </a:prstGeom>
        </p:spPr>
        <p:txBody>
          <a:bodyPr/>
          <a:lstStyle/>
          <a:p>
            <a:fld id="{DD9B3279-AE69-434C-9AFF-6BD15B11C72B}" type="datetime1">
              <a:rPr lang="nl-NL" smtClean="0"/>
              <a:t>08-03-2024</a:t>
            </a:fld>
            <a:endParaRPr lang="en-NL"/>
          </a:p>
        </p:txBody>
      </p:sp>
      <p:sp>
        <p:nvSpPr>
          <p:cNvPr id="6" name="Footer Placeholder 5">
            <a:extLst>
              <a:ext uri="{FF2B5EF4-FFF2-40B4-BE49-F238E27FC236}">
                <a16:creationId xmlns:a16="http://schemas.microsoft.com/office/drawing/2014/main" id="{AB4B840C-0D1C-D9C0-1BFB-0B4A863E4688}"/>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B46D9660-0ABC-3655-A2B6-A657179EAFE9}"/>
              </a:ext>
            </a:extLst>
          </p:cNvPr>
          <p:cNvSpPr>
            <a:spLocks noGrp="1"/>
          </p:cNvSpPr>
          <p:nvPr>
            <p:ph type="sldNum" sz="quarter" idx="12"/>
          </p:nvPr>
        </p:nvSpPr>
        <p:spPr/>
        <p:txBody>
          <a:bodyPr/>
          <a:lstStyle/>
          <a:p>
            <a:fld id="{2CA4E04A-0FEC-45B6-9A93-7B4FF7F67FA6}" type="slidenum">
              <a:rPr lang="en-NL" smtClean="0"/>
              <a:t>‹#›</a:t>
            </a:fld>
            <a:endParaRPr lang="en-NL"/>
          </a:p>
        </p:txBody>
      </p:sp>
      <p:pic>
        <p:nvPicPr>
          <p:cNvPr id="8" name="Google Shape;120;g12d1e8baef1_0_31">
            <a:extLst>
              <a:ext uri="{FF2B5EF4-FFF2-40B4-BE49-F238E27FC236}">
                <a16:creationId xmlns:a16="http://schemas.microsoft.com/office/drawing/2014/main" id="{A0552ECB-32C3-213F-C23B-01D6E7D88369}"/>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11506479" y="6309006"/>
            <a:ext cx="388964" cy="388838"/>
          </a:xfrm>
          <a:prstGeom prst="rect">
            <a:avLst/>
          </a:prstGeom>
          <a:noFill/>
          <a:ln>
            <a:noFill/>
          </a:ln>
        </p:spPr>
      </p:pic>
      <p:sp>
        <p:nvSpPr>
          <p:cNvPr id="9" name="Rectangle: Rounded Corners 8">
            <a:extLst>
              <a:ext uri="{FF2B5EF4-FFF2-40B4-BE49-F238E27FC236}">
                <a16:creationId xmlns:a16="http://schemas.microsoft.com/office/drawing/2014/main" id="{4E376516-1E06-165B-392B-15026A41DE76}"/>
              </a:ext>
            </a:extLst>
          </p:cNvPr>
          <p:cNvSpPr/>
          <p:nvPr userDrawn="1"/>
        </p:nvSpPr>
        <p:spPr>
          <a:xfrm>
            <a:off x="7244943" y="1273384"/>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1" name="Straight Connector 10">
            <a:extLst>
              <a:ext uri="{FF2B5EF4-FFF2-40B4-BE49-F238E27FC236}">
                <a16:creationId xmlns:a16="http://schemas.microsoft.com/office/drawing/2014/main" id="{CEB64608-8B5B-DBCC-6BB2-7FFEDE27A6C5}"/>
              </a:ext>
            </a:extLst>
          </p:cNvPr>
          <p:cNvCxnSpPr>
            <a:cxnSpLocks/>
          </p:cNvCxnSpPr>
          <p:nvPr userDrawn="1"/>
        </p:nvCxnSpPr>
        <p:spPr>
          <a:xfrm>
            <a:off x="6407577" y="2305710"/>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07521A6-EDAE-24B6-1E90-7CDFD6A4FAE8}"/>
              </a:ext>
            </a:extLst>
          </p:cNvPr>
          <p:cNvSpPr/>
          <p:nvPr userDrawn="1"/>
        </p:nvSpPr>
        <p:spPr>
          <a:xfrm>
            <a:off x="1894166" y="1273908"/>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4" name="Straight Connector 13">
            <a:extLst>
              <a:ext uri="{FF2B5EF4-FFF2-40B4-BE49-F238E27FC236}">
                <a16:creationId xmlns:a16="http://schemas.microsoft.com/office/drawing/2014/main" id="{EF7C3AEE-5B56-E22B-00C7-C0BBBC071480}"/>
              </a:ext>
            </a:extLst>
          </p:cNvPr>
          <p:cNvCxnSpPr>
            <a:cxnSpLocks/>
          </p:cNvCxnSpPr>
          <p:nvPr userDrawn="1"/>
        </p:nvCxnSpPr>
        <p:spPr>
          <a:xfrm>
            <a:off x="1056800" y="2306234"/>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656CBFE8-C00D-193E-9A98-A357EBCAA260}"/>
              </a:ext>
            </a:extLst>
          </p:cNvPr>
          <p:cNvSpPr/>
          <p:nvPr userDrawn="1"/>
        </p:nvSpPr>
        <p:spPr>
          <a:xfrm>
            <a:off x="1887175" y="3835449"/>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8" name="Straight Connector 17">
            <a:extLst>
              <a:ext uri="{FF2B5EF4-FFF2-40B4-BE49-F238E27FC236}">
                <a16:creationId xmlns:a16="http://schemas.microsoft.com/office/drawing/2014/main" id="{8FD401E4-FE72-961F-5711-EEA7EC278F01}"/>
              </a:ext>
            </a:extLst>
          </p:cNvPr>
          <p:cNvCxnSpPr>
            <a:cxnSpLocks/>
          </p:cNvCxnSpPr>
          <p:nvPr userDrawn="1"/>
        </p:nvCxnSpPr>
        <p:spPr>
          <a:xfrm>
            <a:off x="1049809" y="4867775"/>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C28AAF6-335F-4AD9-5F72-6A864542CF1E}"/>
              </a:ext>
            </a:extLst>
          </p:cNvPr>
          <p:cNvSpPr>
            <a:spLocks noGrp="1"/>
          </p:cNvSpPr>
          <p:nvPr>
            <p:ph sz="half" idx="2"/>
          </p:nvPr>
        </p:nvSpPr>
        <p:spPr>
          <a:xfrm>
            <a:off x="1885777" y="1273385"/>
            <a:ext cx="3900765" cy="963514"/>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4" name="Content Placeholder 3">
            <a:extLst>
              <a:ext uri="{FF2B5EF4-FFF2-40B4-BE49-F238E27FC236}">
                <a16:creationId xmlns:a16="http://schemas.microsoft.com/office/drawing/2014/main" id="{A252BEFA-CFED-0D45-338E-96BBB41103A2}"/>
              </a:ext>
            </a:extLst>
          </p:cNvPr>
          <p:cNvSpPr>
            <a:spLocks noGrp="1"/>
          </p:cNvSpPr>
          <p:nvPr>
            <p:ph sz="half" idx="13"/>
          </p:nvPr>
        </p:nvSpPr>
        <p:spPr>
          <a:xfrm>
            <a:off x="7236517" y="1276408"/>
            <a:ext cx="3900765" cy="960491"/>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6" name="Content Placeholder 3">
            <a:extLst>
              <a:ext uri="{FF2B5EF4-FFF2-40B4-BE49-F238E27FC236}">
                <a16:creationId xmlns:a16="http://schemas.microsoft.com/office/drawing/2014/main" id="{1BE0FD9A-543D-A826-5095-A7BB2447B812}"/>
              </a:ext>
            </a:extLst>
          </p:cNvPr>
          <p:cNvSpPr>
            <a:spLocks noGrp="1"/>
          </p:cNvSpPr>
          <p:nvPr>
            <p:ph sz="half" idx="15"/>
          </p:nvPr>
        </p:nvSpPr>
        <p:spPr>
          <a:xfrm>
            <a:off x="1877388" y="3842790"/>
            <a:ext cx="3900765" cy="955648"/>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5FD591B0-E8C4-C4BF-C772-A91F994EC9E6}"/>
              </a:ext>
            </a:extLst>
          </p:cNvPr>
          <p:cNvSpPr>
            <a:spLocks noGrp="1"/>
          </p:cNvSpPr>
          <p:nvPr>
            <p:ph sz="half" idx="16"/>
          </p:nvPr>
        </p:nvSpPr>
        <p:spPr>
          <a:xfrm>
            <a:off x="1894166" y="2314095"/>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8" name="Content Placeholder 3">
            <a:extLst>
              <a:ext uri="{FF2B5EF4-FFF2-40B4-BE49-F238E27FC236}">
                <a16:creationId xmlns:a16="http://schemas.microsoft.com/office/drawing/2014/main" id="{4953588E-0F4F-D05F-BE27-EC77BA0BC4A1}"/>
              </a:ext>
            </a:extLst>
          </p:cNvPr>
          <p:cNvSpPr>
            <a:spLocks noGrp="1"/>
          </p:cNvSpPr>
          <p:nvPr>
            <p:ph sz="half" idx="17"/>
          </p:nvPr>
        </p:nvSpPr>
        <p:spPr>
          <a:xfrm>
            <a:off x="7228127" y="2315217"/>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E5BA1AA-AD24-C82A-9025-0814CAA2A9C4}"/>
              </a:ext>
            </a:extLst>
          </p:cNvPr>
          <p:cNvSpPr>
            <a:spLocks noGrp="1"/>
          </p:cNvSpPr>
          <p:nvPr>
            <p:ph sz="half" idx="18"/>
          </p:nvPr>
        </p:nvSpPr>
        <p:spPr>
          <a:xfrm>
            <a:off x="1877351" y="4871788"/>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Tree>
    <p:extLst>
      <p:ext uri="{BB962C8B-B14F-4D97-AF65-F5344CB8AC3E}">
        <p14:creationId xmlns:p14="http://schemas.microsoft.com/office/powerpoint/2010/main" val="108362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et the Team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F0A4-F0F6-04D3-0319-C7F89BAFAA32}"/>
              </a:ext>
            </a:extLst>
          </p:cNvPr>
          <p:cNvSpPr>
            <a:spLocks noGrp="1"/>
          </p:cNvSpPr>
          <p:nvPr>
            <p:ph type="title"/>
          </p:nvPr>
        </p:nvSpPr>
        <p:spPr/>
        <p:txBody>
          <a:bodyPr>
            <a:normAutofit/>
          </a:bodyPr>
          <a:lstStyle>
            <a:lvl1pPr>
              <a:defRPr sz="2800"/>
            </a:lvl1pPr>
          </a:lstStyle>
          <a:p>
            <a:r>
              <a:rPr lang="en-US"/>
              <a:t>Click to edit Master title style</a:t>
            </a:r>
            <a:endParaRPr lang="en-NL"/>
          </a:p>
        </p:txBody>
      </p:sp>
      <p:sp>
        <p:nvSpPr>
          <p:cNvPr id="5" name="Date Placeholder 4">
            <a:extLst>
              <a:ext uri="{FF2B5EF4-FFF2-40B4-BE49-F238E27FC236}">
                <a16:creationId xmlns:a16="http://schemas.microsoft.com/office/drawing/2014/main" id="{3D8F1299-4C5E-7FFE-622F-BF3F71F8C7ED}"/>
              </a:ext>
            </a:extLst>
          </p:cNvPr>
          <p:cNvSpPr>
            <a:spLocks noGrp="1"/>
          </p:cNvSpPr>
          <p:nvPr>
            <p:ph type="dt" sz="half" idx="10"/>
          </p:nvPr>
        </p:nvSpPr>
        <p:spPr>
          <a:xfrm>
            <a:off x="838200" y="6356350"/>
            <a:ext cx="2743200" cy="365125"/>
          </a:xfrm>
          <a:prstGeom prst="rect">
            <a:avLst/>
          </a:prstGeom>
        </p:spPr>
        <p:txBody>
          <a:bodyPr/>
          <a:lstStyle/>
          <a:p>
            <a:fld id="{6EAB5D6F-3821-4BD7-AFB3-12E8AD7636C2}" type="datetime1">
              <a:rPr lang="nl-NL" smtClean="0"/>
              <a:t>08-03-2024</a:t>
            </a:fld>
            <a:endParaRPr lang="en-NL"/>
          </a:p>
        </p:txBody>
      </p:sp>
      <p:sp>
        <p:nvSpPr>
          <p:cNvPr id="6" name="Footer Placeholder 5">
            <a:extLst>
              <a:ext uri="{FF2B5EF4-FFF2-40B4-BE49-F238E27FC236}">
                <a16:creationId xmlns:a16="http://schemas.microsoft.com/office/drawing/2014/main" id="{AB4B840C-0D1C-D9C0-1BFB-0B4A863E4688}"/>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B46D9660-0ABC-3655-A2B6-A657179EAFE9}"/>
              </a:ext>
            </a:extLst>
          </p:cNvPr>
          <p:cNvSpPr>
            <a:spLocks noGrp="1"/>
          </p:cNvSpPr>
          <p:nvPr>
            <p:ph type="sldNum" sz="quarter" idx="12"/>
          </p:nvPr>
        </p:nvSpPr>
        <p:spPr/>
        <p:txBody>
          <a:bodyPr/>
          <a:lstStyle/>
          <a:p>
            <a:fld id="{2CA4E04A-0FEC-45B6-9A93-7B4FF7F67FA6}" type="slidenum">
              <a:rPr lang="en-NL" smtClean="0"/>
              <a:t>‹#›</a:t>
            </a:fld>
            <a:endParaRPr lang="en-NL"/>
          </a:p>
        </p:txBody>
      </p:sp>
      <p:pic>
        <p:nvPicPr>
          <p:cNvPr id="8" name="Google Shape;120;g12d1e8baef1_0_31">
            <a:extLst>
              <a:ext uri="{FF2B5EF4-FFF2-40B4-BE49-F238E27FC236}">
                <a16:creationId xmlns:a16="http://schemas.microsoft.com/office/drawing/2014/main" id="{A0552ECB-32C3-213F-C23B-01D6E7D88369}"/>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11506479" y="6309006"/>
            <a:ext cx="388964" cy="388838"/>
          </a:xfrm>
          <a:prstGeom prst="rect">
            <a:avLst/>
          </a:prstGeom>
          <a:noFill/>
          <a:ln>
            <a:noFill/>
          </a:ln>
        </p:spPr>
      </p:pic>
      <p:sp>
        <p:nvSpPr>
          <p:cNvPr id="9" name="Rectangle: Rounded Corners 8">
            <a:extLst>
              <a:ext uri="{FF2B5EF4-FFF2-40B4-BE49-F238E27FC236}">
                <a16:creationId xmlns:a16="http://schemas.microsoft.com/office/drawing/2014/main" id="{4E376516-1E06-165B-392B-15026A41DE76}"/>
              </a:ext>
            </a:extLst>
          </p:cNvPr>
          <p:cNvSpPr/>
          <p:nvPr userDrawn="1"/>
        </p:nvSpPr>
        <p:spPr>
          <a:xfrm>
            <a:off x="7244943" y="1273384"/>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1" name="Straight Connector 10">
            <a:extLst>
              <a:ext uri="{FF2B5EF4-FFF2-40B4-BE49-F238E27FC236}">
                <a16:creationId xmlns:a16="http://schemas.microsoft.com/office/drawing/2014/main" id="{CEB64608-8B5B-DBCC-6BB2-7FFEDE27A6C5}"/>
              </a:ext>
            </a:extLst>
          </p:cNvPr>
          <p:cNvCxnSpPr>
            <a:cxnSpLocks/>
          </p:cNvCxnSpPr>
          <p:nvPr userDrawn="1"/>
        </p:nvCxnSpPr>
        <p:spPr>
          <a:xfrm>
            <a:off x="6407577" y="2305710"/>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07521A6-EDAE-24B6-1E90-7CDFD6A4FAE8}"/>
              </a:ext>
            </a:extLst>
          </p:cNvPr>
          <p:cNvSpPr/>
          <p:nvPr userDrawn="1"/>
        </p:nvSpPr>
        <p:spPr>
          <a:xfrm>
            <a:off x="1894166" y="1273908"/>
            <a:ext cx="3900765" cy="963516"/>
          </a:xfrm>
          <a:prstGeom prst="roundRect">
            <a:avLst>
              <a:gd name="adj" fmla="val 10000"/>
            </a:avLst>
          </a:prstGeom>
          <a:solidFill>
            <a:schemeClr val="bg1">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nl-NL" sz="1400">
              <a:solidFill>
                <a:schemeClr val="bg1"/>
              </a:solidFill>
            </a:endParaRPr>
          </a:p>
        </p:txBody>
      </p:sp>
      <p:cxnSp>
        <p:nvCxnSpPr>
          <p:cNvPr id="14" name="Straight Connector 13">
            <a:extLst>
              <a:ext uri="{FF2B5EF4-FFF2-40B4-BE49-F238E27FC236}">
                <a16:creationId xmlns:a16="http://schemas.microsoft.com/office/drawing/2014/main" id="{EF7C3AEE-5B56-E22B-00C7-C0BBBC071480}"/>
              </a:ext>
            </a:extLst>
          </p:cNvPr>
          <p:cNvCxnSpPr>
            <a:cxnSpLocks/>
          </p:cNvCxnSpPr>
          <p:nvPr userDrawn="1"/>
        </p:nvCxnSpPr>
        <p:spPr>
          <a:xfrm>
            <a:off x="1056800" y="2306234"/>
            <a:ext cx="472830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C28AAF6-335F-4AD9-5F72-6A864542CF1E}"/>
              </a:ext>
            </a:extLst>
          </p:cNvPr>
          <p:cNvSpPr>
            <a:spLocks noGrp="1"/>
          </p:cNvSpPr>
          <p:nvPr>
            <p:ph sz="half" idx="2"/>
          </p:nvPr>
        </p:nvSpPr>
        <p:spPr>
          <a:xfrm>
            <a:off x="1885777" y="1273385"/>
            <a:ext cx="3900765" cy="963514"/>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4" name="Content Placeholder 3">
            <a:extLst>
              <a:ext uri="{FF2B5EF4-FFF2-40B4-BE49-F238E27FC236}">
                <a16:creationId xmlns:a16="http://schemas.microsoft.com/office/drawing/2014/main" id="{A252BEFA-CFED-0D45-338E-96BBB41103A2}"/>
              </a:ext>
            </a:extLst>
          </p:cNvPr>
          <p:cNvSpPr>
            <a:spLocks noGrp="1"/>
          </p:cNvSpPr>
          <p:nvPr>
            <p:ph sz="half" idx="13"/>
          </p:nvPr>
        </p:nvSpPr>
        <p:spPr>
          <a:xfrm>
            <a:off x="7236517" y="1276408"/>
            <a:ext cx="3900765" cy="960491"/>
          </a:xfrm>
        </p:spPr>
        <p:txBody>
          <a:bodyPr>
            <a:normAutofit/>
          </a:bodyPr>
          <a:lstStyle>
            <a:lvl1pPr marL="0" indent="0">
              <a:lnSpc>
                <a:spcPct val="100000"/>
              </a:lnSpc>
              <a:spcBef>
                <a:spcPts val="0"/>
              </a:spcBef>
              <a:buClr>
                <a:schemeClr val="tx2"/>
              </a:buClr>
              <a:buNone/>
              <a:defRPr sz="1400">
                <a:solidFill>
                  <a:schemeClr val="bg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5FD591B0-E8C4-C4BF-C772-A91F994EC9E6}"/>
              </a:ext>
            </a:extLst>
          </p:cNvPr>
          <p:cNvSpPr>
            <a:spLocks noGrp="1"/>
          </p:cNvSpPr>
          <p:nvPr>
            <p:ph sz="half" idx="16"/>
          </p:nvPr>
        </p:nvSpPr>
        <p:spPr>
          <a:xfrm>
            <a:off x="1894166" y="2314095"/>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8" name="Content Placeholder 3">
            <a:extLst>
              <a:ext uri="{FF2B5EF4-FFF2-40B4-BE49-F238E27FC236}">
                <a16:creationId xmlns:a16="http://schemas.microsoft.com/office/drawing/2014/main" id="{4953588E-0F4F-D05F-BE27-EC77BA0BC4A1}"/>
              </a:ext>
            </a:extLst>
          </p:cNvPr>
          <p:cNvSpPr>
            <a:spLocks noGrp="1"/>
          </p:cNvSpPr>
          <p:nvPr>
            <p:ph sz="half" idx="17"/>
          </p:nvPr>
        </p:nvSpPr>
        <p:spPr>
          <a:xfrm>
            <a:off x="7228127" y="2315217"/>
            <a:ext cx="3900765" cy="1323909"/>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Tree>
    <p:extLst>
      <p:ext uri="{BB962C8B-B14F-4D97-AF65-F5344CB8AC3E}">
        <p14:creationId xmlns:p14="http://schemas.microsoft.com/office/powerpoint/2010/main" val="283010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0C46-7830-7D07-F5E0-2CD627207991}"/>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929A132B-E670-BF2C-B7B2-5436A47471FE}"/>
              </a:ext>
            </a:extLst>
          </p:cNvPr>
          <p:cNvSpPr>
            <a:spLocks noGrp="1"/>
          </p:cNvSpPr>
          <p:nvPr>
            <p:ph type="dt" sz="half" idx="10"/>
          </p:nvPr>
        </p:nvSpPr>
        <p:spPr/>
        <p:txBody>
          <a:bodyPr/>
          <a:lstStyle/>
          <a:p>
            <a:fld id="{942EF368-44D8-4DEE-A8B5-F55B59E50D98}" type="datetime1">
              <a:rPr lang="nl-NL" smtClean="0"/>
              <a:t>08-03-2024</a:t>
            </a:fld>
            <a:endParaRPr lang="en-NL"/>
          </a:p>
        </p:txBody>
      </p:sp>
      <p:sp>
        <p:nvSpPr>
          <p:cNvPr id="4" name="Footer Placeholder 3">
            <a:extLst>
              <a:ext uri="{FF2B5EF4-FFF2-40B4-BE49-F238E27FC236}">
                <a16:creationId xmlns:a16="http://schemas.microsoft.com/office/drawing/2014/main" id="{97CB163E-3BF3-5D02-5380-FBAB1518929E}"/>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7FFFA66-EE53-93E3-B4AC-93CCF1FA4F82}"/>
              </a:ext>
            </a:extLst>
          </p:cNvPr>
          <p:cNvSpPr>
            <a:spLocks noGrp="1"/>
          </p:cNvSpPr>
          <p:nvPr>
            <p:ph type="sldNum" sz="quarter" idx="12"/>
          </p:nvPr>
        </p:nvSpPr>
        <p:spPr/>
        <p:txBody>
          <a:bodyPr/>
          <a:lstStyle/>
          <a:p>
            <a:fld id="{2CA4E04A-0FEC-45B6-9A93-7B4FF7F67FA6}" type="slidenum">
              <a:rPr lang="en-NL" smtClean="0"/>
              <a:t>‹#›</a:t>
            </a:fld>
            <a:endParaRPr lang="en-NL"/>
          </a:p>
        </p:txBody>
      </p:sp>
      <p:sp>
        <p:nvSpPr>
          <p:cNvPr id="10" name="Content Placeholder 3">
            <a:extLst>
              <a:ext uri="{FF2B5EF4-FFF2-40B4-BE49-F238E27FC236}">
                <a16:creationId xmlns:a16="http://schemas.microsoft.com/office/drawing/2014/main" id="{10F5CB17-A65F-B939-E5A2-05A773C6E716}"/>
              </a:ext>
            </a:extLst>
          </p:cNvPr>
          <p:cNvSpPr>
            <a:spLocks noGrp="1"/>
          </p:cNvSpPr>
          <p:nvPr>
            <p:ph sz="half" idx="17"/>
          </p:nvPr>
        </p:nvSpPr>
        <p:spPr>
          <a:xfrm>
            <a:off x="2280255" y="1168404"/>
            <a:ext cx="8934172" cy="1044386"/>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19" name="Content Placeholder 3">
            <a:extLst>
              <a:ext uri="{FF2B5EF4-FFF2-40B4-BE49-F238E27FC236}">
                <a16:creationId xmlns:a16="http://schemas.microsoft.com/office/drawing/2014/main" id="{840DC725-9F5E-C2E3-286D-5A17B1ED3CD4}"/>
              </a:ext>
            </a:extLst>
          </p:cNvPr>
          <p:cNvSpPr>
            <a:spLocks noGrp="1"/>
          </p:cNvSpPr>
          <p:nvPr>
            <p:ph sz="half" idx="18"/>
          </p:nvPr>
        </p:nvSpPr>
        <p:spPr>
          <a:xfrm>
            <a:off x="2280255" y="2458743"/>
            <a:ext cx="8934172" cy="1044386"/>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0" name="Content Placeholder 3">
            <a:extLst>
              <a:ext uri="{FF2B5EF4-FFF2-40B4-BE49-F238E27FC236}">
                <a16:creationId xmlns:a16="http://schemas.microsoft.com/office/drawing/2014/main" id="{D0CC4A3A-E230-62E2-491A-C79E2F3732E2}"/>
              </a:ext>
            </a:extLst>
          </p:cNvPr>
          <p:cNvSpPr>
            <a:spLocks noGrp="1"/>
          </p:cNvSpPr>
          <p:nvPr>
            <p:ph sz="half" idx="19"/>
          </p:nvPr>
        </p:nvSpPr>
        <p:spPr>
          <a:xfrm>
            <a:off x="2280255" y="3749082"/>
            <a:ext cx="8934172" cy="1044386"/>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sp>
        <p:nvSpPr>
          <p:cNvPr id="21" name="Content Placeholder 3">
            <a:extLst>
              <a:ext uri="{FF2B5EF4-FFF2-40B4-BE49-F238E27FC236}">
                <a16:creationId xmlns:a16="http://schemas.microsoft.com/office/drawing/2014/main" id="{4C17C0F5-26FB-6C24-2112-9D23EB142D5B}"/>
              </a:ext>
            </a:extLst>
          </p:cNvPr>
          <p:cNvSpPr>
            <a:spLocks noGrp="1"/>
          </p:cNvSpPr>
          <p:nvPr>
            <p:ph sz="half" idx="20"/>
          </p:nvPr>
        </p:nvSpPr>
        <p:spPr>
          <a:xfrm>
            <a:off x="2280255" y="5039420"/>
            <a:ext cx="8934172" cy="1044386"/>
          </a:xfrm>
        </p:spPr>
        <p:txBody>
          <a:bodyPr>
            <a:normAutofit/>
          </a:bodyPr>
          <a:lstStyle>
            <a:lvl1pPr marL="0" indent="0">
              <a:lnSpc>
                <a:spcPct val="100000"/>
              </a:lnSpc>
              <a:spcBef>
                <a:spcPts val="0"/>
              </a:spcBef>
              <a:buClr>
                <a:schemeClr val="tx2"/>
              </a:buClr>
              <a:buNone/>
              <a:defRPr sz="1200">
                <a:solidFill>
                  <a:schemeClr val="tx1"/>
                </a:solidFill>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DE4AD9B6-5E89-A94A-BC3B-9047C12A3CCE}"/>
              </a:ext>
            </a:extLst>
          </p:cNvPr>
          <p:cNvCxnSpPr>
            <a:cxnSpLocks/>
          </p:cNvCxnSpPr>
          <p:nvPr userDrawn="1"/>
        </p:nvCxnSpPr>
        <p:spPr>
          <a:xfrm>
            <a:off x="828261" y="2341888"/>
            <a:ext cx="1051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BA0C74-D9B0-B249-B6B5-96B665DED243}"/>
              </a:ext>
            </a:extLst>
          </p:cNvPr>
          <p:cNvCxnSpPr>
            <a:cxnSpLocks/>
          </p:cNvCxnSpPr>
          <p:nvPr userDrawn="1"/>
        </p:nvCxnSpPr>
        <p:spPr>
          <a:xfrm>
            <a:off x="838200" y="3618956"/>
            <a:ext cx="1051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53EC8B-49DF-9EEE-5E5A-DFCF8F184097}"/>
              </a:ext>
            </a:extLst>
          </p:cNvPr>
          <p:cNvCxnSpPr>
            <a:cxnSpLocks/>
          </p:cNvCxnSpPr>
          <p:nvPr userDrawn="1"/>
        </p:nvCxnSpPr>
        <p:spPr>
          <a:xfrm>
            <a:off x="838200" y="4925262"/>
            <a:ext cx="10512001"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Google Shape;120;g12d1e8baef1_0_31">
            <a:extLst>
              <a:ext uri="{FF2B5EF4-FFF2-40B4-BE49-F238E27FC236}">
                <a16:creationId xmlns:a16="http://schemas.microsoft.com/office/drawing/2014/main" id="{D84F9082-C9AB-99D0-C225-79BFB1F77E27}"/>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11506479" y="6309006"/>
            <a:ext cx="388964" cy="388838"/>
          </a:xfrm>
          <a:prstGeom prst="rect">
            <a:avLst/>
          </a:prstGeom>
          <a:noFill/>
          <a:ln>
            <a:noFill/>
          </a:ln>
        </p:spPr>
      </p:pic>
    </p:spTree>
    <p:extLst>
      <p:ext uri="{BB962C8B-B14F-4D97-AF65-F5344CB8AC3E}">
        <p14:creationId xmlns:p14="http://schemas.microsoft.com/office/powerpoint/2010/main" val="89128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89097-4A28-2A29-C0C7-D27A7408FC62}"/>
              </a:ext>
            </a:extLst>
          </p:cNvPr>
          <p:cNvSpPr>
            <a:spLocks noGrp="1"/>
          </p:cNvSpPr>
          <p:nvPr>
            <p:ph type="title"/>
          </p:nvPr>
        </p:nvSpPr>
        <p:spPr>
          <a:xfrm>
            <a:off x="838201" y="365126"/>
            <a:ext cx="10512000" cy="540000"/>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EAB52C51-BDF6-5363-C302-2F6949D68119}"/>
              </a:ext>
            </a:extLst>
          </p:cNvPr>
          <p:cNvSpPr>
            <a:spLocks noGrp="1"/>
          </p:cNvSpPr>
          <p:nvPr>
            <p:ph type="body" idx="1"/>
          </p:nvPr>
        </p:nvSpPr>
        <p:spPr>
          <a:xfrm>
            <a:off x="838200" y="1400432"/>
            <a:ext cx="10515600" cy="4776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668740E0-2808-81A0-0FD1-E1D76FC54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6B02F-6293-4E1A-83BF-5FD5CAC26DC6}" type="datetime1">
              <a:rPr lang="nl-NL" smtClean="0"/>
              <a:t>08-03-2024</a:t>
            </a:fld>
            <a:endParaRPr lang="en-NL"/>
          </a:p>
        </p:txBody>
      </p:sp>
      <p:sp>
        <p:nvSpPr>
          <p:cNvPr id="5" name="Footer Placeholder 4">
            <a:extLst>
              <a:ext uri="{FF2B5EF4-FFF2-40B4-BE49-F238E27FC236}">
                <a16:creationId xmlns:a16="http://schemas.microsoft.com/office/drawing/2014/main" id="{0151CC4F-74EB-5A65-F046-05511F45D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C2548FDC-D7D4-1C11-176A-E2A5E373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E04A-0FEC-45B6-9A93-7B4FF7F67FA6}" type="slidenum">
              <a:rPr lang="en-NL" smtClean="0"/>
              <a:t>‹#›</a:t>
            </a:fld>
            <a:endParaRPr lang="en-NL"/>
          </a:p>
        </p:txBody>
      </p:sp>
      <p:cxnSp>
        <p:nvCxnSpPr>
          <p:cNvPr id="7" name="Google Shape;121;g12d1e8baef1_0_31">
            <a:extLst>
              <a:ext uri="{FF2B5EF4-FFF2-40B4-BE49-F238E27FC236}">
                <a16:creationId xmlns:a16="http://schemas.microsoft.com/office/drawing/2014/main" id="{F9D743F4-FD08-5D8E-308A-D6F5205DD27A}"/>
              </a:ext>
            </a:extLst>
          </p:cNvPr>
          <p:cNvCxnSpPr>
            <a:cxnSpLocks/>
          </p:cNvCxnSpPr>
          <p:nvPr userDrawn="1"/>
        </p:nvCxnSpPr>
        <p:spPr>
          <a:xfrm>
            <a:off x="838200" y="895702"/>
            <a:ext cx="10547763" cy="0"/>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8478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8" r:id="rId6"/>
    <p:sldLayoutId id="2147483659" r:id="rId7"/>
    <p:sldLayoutId id="2147483657" r:id="rId8"/>
  </p:sldLayoutIdLst>
  <p:hf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jpeg"/><Relationship Id="rId32" Type="http://schemas.openxmlformats.org/officeDocument/2006/relationships/image" Target="../media/image33.svg"/><Relationship Id="rId37" Type="http://schemas.openxmlformats.org/officeDocument/2006/relationships/image" Target="../media/image38.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svg"/><Relationship Id="rId19" Type="http://schemas.openxmlformats.org/officeDocument/2006/relationships/image" Target="../media/image20.sv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svg"/><Relationship Id="rId35" Type="http://schemas.openxmlformats.org/officeDocument/2006/relationships/image" Target="../media/image36.svg"/><Relationship Id="rId8" Type="http://schemas.openxmlformats.org/officeDocument/2006/relationships/image" Target="../media/image9.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info@riskquest.com" TargetMode="External"/><Relationship Id="rId1" Type="http://schemas.openxmlformats.org/officeDocument/2006/relationships/slideLayout" Target="../slideLayouts/slideLayout4.xml"/><Relationship Id="rId5" Type="http://schemas.openxmlformats.org/officeDocument/2006/relationships/hyperlink" Target="https://nl.linkedin.com/company/riskquest" TargetMode="External"/><Relationship Id="rId4" Type="http://schemas.openxmlformats.org/officeDocument/2006/relationships/hyperlink" Target="http://www.riskques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A02C61-E5B0-79A7-0CA9-C7C98E51DF34}"/>
              </a:ext>
            </a:extLst>
          </p:cNvPr>
          <p:cNvSpPr>
            <a:spLocks noGrp="1"/>
          </p:cNvSpPr>
          <p:nvPr>
            <p:ph type="ctrTitle"/>
          </p:nvPr>
        </p:nvSpPr>
        <p:spPr>
          <a:xfrm>
            <a:off x="3270853" y="1324073"/>
            <a:ext cx="5400000" cy="540000"/>
          </a:xfrm>
        </p:spPr>
        <p:txBody>
          <a:bodyPr/>
          <a:lstStyle/>
          <a:p>
            <a:r>
              <a:rPr lang="en-GB" dirty="0">
                <a:solidFill>
                  <a:schemeClr val="bg1"/>
                </a:solidFill>
              </a:rPr>
              <a:t>Welcome to </a:t>
            </a:r>
            <a:r>
              <a:rPr lang="en-GB" dirty="0" err="1">
                <a:solidFill>
                  <a:schemeClr val="bg1"/>
                </a:solidFill>
              </a:rPr>
              <a:t>RiskQuest</a:t>
            </a:r>
            <a:endParaRPr lang="en-NL" dirty="0">
              <a:solidFill>
                <a:schemeClr val="bg1"/>
              </a:solidFill>
            </a:endParaRPr>
          </a:p>
        </p:txBody>
      </p:sp>
    </p:spTree>
    <p:extLst>
      <p:ext uri="{BB962C8B-B14F-4D97-AF65-F5344CB8AC3E}">
        <p14:creationId xmlns:p14="http://schemas.microsoft.com/office/powerpoint/2010/main" val="125998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5">
            <a:extLst>
              <a:ext uri="{FF2B5EF4-FFF2-40B4-BE49-F238E27FC236}">
                <a16:creationId xmlns:a16="http://schemas.microsoft.com/office/drawing/2014/main" id="{E0CA3FAE-216A-2EBB-9440-574F6890C267}"/>
              </a:ext>
            </a:extLst>
          </p:cNvPr>
          <p:cNvGraphicFramePr>
            <a:graphicFrameLocks noGrp="1"/>
          </p:cNvGraphicFramePr>
          <p:nvPr/>
        </p:nvGraphicFramePr>
        <p:xfrm>
          <a:off x="838200" y="2673194"/>
          <a:ext cx="10547763" cy="2577411"/>
        </p:xfrm>
        <a:graphic>
          <a:graphicData uri="http://schemas.openxmlformats.org/drawingml/2006/table">
            <a:tbl>
              <a:tblPr firstRow="1" bandRow="1">
                <a:tableStyleId>{073A0DAA-6AF3-43AB-8588-CEC1D06C72B9}</a:tableStyleId>
              </a:tblPr>
              <a:tblGrid>
                <a:gridCol w="5264217">
                  <a:extLst>
                    <a:ext uri="{9D8B030D-6E8A-4147-A177-3AD203B41FA5}">
                      <a16:colId xmlns:a16="http://schemas.microsoft.com/office/drawing/2014/main" val="4067265376"/>
                    </a:ext>
                  </a:extLst>
                </a:gridCol>
                <a:gridCol w="5283546">
                  <a:extLst>
                    <a:ext uri="{9D8B030D-6E8A-4147-A177-3AD203B41FA5}">
                      <a16:colId xmlns:a16="http://schemas.microsoft.com/office/drawing/2014/main" val="515590902"/>
                    </a:ext>
                  </a:extLst>
                </a:gridCol>
              </a:tblGrid>
              <a:tr h="859137">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dirty="0">
                          <a:solidFill>
                            <a:schemeClr val="tx1"/>
                          </a:solidFill>
                        </a:rPr>
                        <a:t>                                                           Manage financial risks</a:t>
                      </a:r>
                      <a:endParaRPr lang="en-GB" sz="1200" b="1" i="1" dirty="0">
                        <a:solidFill>
                          <a:schemeClr val="tx1"/>
                        </a:solidFill>
                        <a:highlight>
                          <a:srgbClr val="FFFF00"/>
                        </a:highlight>
                      </a:endParaRPr>
                    </a:p>
                    <a:p>
                      <a:pPr marL="0" marR="0" lvl="0" indent="0" algn="l" rtl="0" eaLnBrk="1" fontAlgn="auto" latinLnBrk="0" hangingPunct="1">
                        <a:lnSpc>
                          <a:spcPct val="100000"/>
                        </a:lnSpc>
                        <a:spcBef>
                          <a:spcPts val="0"/>
                        </a:spcBef>
                        <a:spcAft>
                          <a:spcPts val="0"/>
                        </a:spcAft>
                        <a:buClrTx/>
                        <a:buSzTx/>
                        <a:buFontTx/>
                        <a:buNone/>
                      </a:pPr>
                      <a:r>
                        <a:rPr lang="en-GB" sz="1200" b="0" dirty="0">
                          <a:solidFill>
                            <a:schemeClr val="tx1"/>
                          </a:solidFill>
                        </a:rPr>
                        <a:t>                       Credit/market risk, pricing, stress testing</a:t>
                      </a:r>
                      <a:endParaRPr lang="en-GB"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kern="1200" dirty="0">
                          <a:solidFill>
                            <a:schemeClr val="tx1"/>
                          </a:solidFill>
                          <a:latin typeface="+mn-lt"/>
                          <a:ea typeface="+mn-ea"/>
                          <a:cs typeface="+mn-cs"/>
                        </a:rPr>
                        <a:t>                                State-of-the art model development</a:t>
                      </a:r>
                    </a:p>
                    <a:p>
                      <a:pPr marL="0" marR="0" lvl="0" indent="0" algn="l" rtl="0" eaLnBrk="1" fontAlgn="auto" latinLnBrk="0" hangingPunct="1">
                        <a:lnSpc>
                          <a:spcPct val="100000"/>
                        </a:lnSpc>
                        <a:spcBef>
                          <a:spcPts val="0"/>
                        </a:spcBef>
                        <a:spcAft>
                          <a:spcPts val="0"/>
                        </a:spcAft>
                        <a:buClrTx/>
                        <a:buSzTx/>
                        <a:buFontTx/>
                        <a:buNone/>
                      </a:pPr>
                      <a:r>
                        <a:rPr lang="en-GB" sz="1200" b="0" i="0" u="none" kern="1200" dirty="0">
                          <a:solidFill>
                            <a:schemeClr val="tx1"/>
                          </a:solidFill>
                          <a:latin typeface="+mn-lt"/>
                          <a:ea typeface="+mn-ea"/>
                          <a:cs typeface="+mn-cs"/>
                        </a:rPr>
                        <a:t>                             Advanced simplicity, explainable, compliant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865508"/>
                  </a:ext>
                </a:extLst>
              </a:tr>
              <a:tr h="859137">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1" dirty="0">
                          <a:solidFill>
                            <a:schemeClr val="tx1"/>
                          </a:solidFill>
                        </a:rPr>
                        <a:t>                              Prevent financial economic crime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dirty="0">
                          <a:solidFill>
                            <a:schemeClr val="tx1"/>
                          </a:solidFill>
                        </a:rPr>
                        <a:t>                                 AML/CTF, CDD, sanctions, fraud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1" dirty="0">
                          <a:solidFill>
                            <a:schemeClr val="tx1"/>
                          </a:solidFill>
                        </a:rPr>
                        <a:t>                                        Deep knowledge of sector regulation</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dirty="0">
                          <a:solidFill>
                            <a:schemeClr val="tx1"/>
                          </a:solidFill>
                        </a:rPr>
                        <a:t>                                     CRR/CRD, </a:t>
                      </a:r>
                      <a:r>
                        <a:rPr lang="en-GB" sz="1200" b="0" dirty="0" err="1">
                          <a:solidFill>
                            <a:schemeClr val="tx1"/>
                          </a:solidFill>
                        </a:rPr>
                        <a:t>Wwft</a:t>
                      </a:r>
                      <a:r>
                        <a:rPr lang="en-GB" sz="1200" b="0" dirty="0">
                          <a:solidFill>
                            <a:schemeClr val="tx1"/>
                          </a:solidFill>
                        </a:rPr>
                        <a:t>, SFDR, PRIIP, CSRD, AI 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133430"/>
                  </a:ext>
                </a:extLst>
              </a:tr>
              <a:tr h="859137">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1" dirty="0">
                          <a:solidFill>
                            <a:schemeClr val="tx1"/>
                          </a:solidFill>
                        </a:rPr>
                        <a:t>                                             Realize a sustainable strategy</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dirty="0">
                          <a:solidFill>
                            <a:schemeClr val="tx1"/>
                          </a:solidFill>
                        </a:rPr>
                        <a:t>                                  ESG, climate risk, energy, emissions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1" dirty="0">
                          <a:solidFill>
                            <a:schemeClr val="tx1"/>
                          </a:solidFill>
                        </a:rPr>
                        <a:t>                                Exceptional people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dirty="0">
                          <a:solidFill>
                            <a:schemeClr val="tx1"/>
                          </a:solidFill>
                        </a:rPr>
                        <a:t>                              Specialists, engaged, social, critical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4430598"/>
                  </a:ext>
                </a:extLst>
              </a:tr>
            </a:tbl>
          </a:graphicData>
        </a:graphic>
      </p:graphicFrame>
      <p:sp>
        <p:nvSpPr>
          <p:cNvPr id="7" name="Title 6">
            <a:extLst>
              <a:ext uri="{FF2B5EF4-FFF2-40B4-BE49-F238E27FC236}">
                <a16:creationId xmlns:a16="http://schemas.microsoft.com/office/drawing/2014/main" id="{F397FAB1-A256-D577-82A8-9FDDB3CAEB85}"/>
              </a:ext>
            </a:extLst>
          </p:cNvPr>
          <p:cNvSpPr>
            <a:spLocks noGrp="1"/>
          </p:cNvSpPr>
          <p:nvPr>
            <p:ph type="title"/>
          </p:nvPr>
        </p:nvSpPr>
        <p:spPr/>
        <p:txBody>
          <a:bodyPr/>
          <a:lstStyle/>
          <a:p>
            <a:r>
              <a:rPr lang="en-GB"/>
              <a:t>About RiskQuest</a:t>
            </a:r>
          </a:p>
        </p:txBody>
      </p:sp>
      <p:pic>
        <p:nvPicPr>
          <p:cNvPr id="18" name="Graphic 17" descr="Group of people outline">
            <a:extLst>
              <a:ext uri="{FF2B5EF4-FFF2-40B4-BE49-F238E27FC236}">
                <a16:creationId xmlns:a16="http://schemas.microsoft.com/office/drawing/2014/main" id="{278166BC-88BF-4B4C-F724-4A4AD14125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66893" y="1115713"/>
            <a:ext cx="666750" cy="666750"/>
          </a:xfrm>
          <a:prstGeom prst="rect">
            <a:avLst/>
          </a:prstGeom>
        </p:spPr>
      </p:pic>
      <p:pic>
        <p:nvPicPr>
          <p:cNvPr id="20" name="Picture 2" descr="amsterdam Icon - Download amsterdam Icon 139971 | Noun Project">
            <a:extLst>
              <a:ext uri="{FF2B5EF4-FFF2-40B4-BE49-F238E27FC236}">
                <a16:creationId xmlns:a16="http://schemas.microsoft.com/office/drawing/2014/main" id="{8BB12709-5121-1BF8-7DD9-F23296CA9F2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18465" y="1111622"/>
            <a:ext cx="666751" cy="666751"/>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Mathematics with solid fill">
            <a:extLst>
              <a:ext uri="{FF2B5EF4-FFF2-40B4-BE49-F238E27FC236}">
                <a16:creationId xmlns:a16="http://schemas.microsoft.com/office/drawing/2014/main" id="{0E974C61-C719-531D-9729-0AB92B3C6EB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79140" y="1131263"/>
            <a:ext cx="342349" cy="342349"/>
          </a:xfrm>
          <a:prstGeom prst="rect">
            <a:avLst/>
          </a:prstGeom>
        </p:spPr>
      </p:pic>
      <p:pic>
        <p:nvPicPr>
          <p:cNvPr id="37" name="Picture 16" descr="Econometrics - Free business icons">
            <a:extLst>
              <a:ext uri="{FF2B5EF4-FFF2-40B4-BE49-F238E27FC236}">
                <a16:creationId xmlns:a16="http://schemas.microsoft.com/office/drawing/2014/main" id="{7B034BC1-E06D-CCF2-D77E-F75C8A493A24}"/>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411737" y="1164473"/>
            <a:ext cx="275929" cy="27592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Atom outline">
            <a:extLst>
              <a:ext uri="{FF2B5EF4-FFF2-40B4-BE49-F238E27FC236}">
                <a16:creationId xmlns:a16="http://schemas.microsoft.com/office/drawing/2014/main" id="{AA7F6512-8D52-CA60-FAAF-7F23761B814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59172" y="1426027"/>
            <a:ext cx="375405" cy="375405"/>
          </a:xfrm>
          <a:prstGeom prst="rect">
            <a:avLst/>
          </a:prstGeom>
        </p:spPr>
      </p:pic>
      <p:pic>
        <p:nvPicPr>
          <p:cNvPr id="39" name="Graphic 38" descr="Internet outline">
            <a:extLst>
              <a:ext uri="{FF2B5EF4-FFF2-40B4-BE49-F238E27FC236}">
                <a16:creationId xmlns:a16="http://schemas.microsoft.com/office/drawing/2014/main" id="{9B4697D1-D055-A59B-D0A1-81DC23748E1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61038" y="1425065"/>
            <a:ext cx="377328" cy="377328"/>
          </a:xfrm>
          <a:prstGeom prst="rect">
            <a:avLst/>
          </a:prstGeom>
        </p:spPr>
      </p:pic>
      <p:pic>
        <p:nvPicPr>
          <p:cNvPr id="13" name="Picture 12">
            <a:extLst>
              <a:ext uri="{FF2B5EF4-FFF2-40B4-BE49-F238E27FC236}">
                <a16:creationId xmlns:a16="http://schemas.microsoft.com/office/drawing/2014/main" id="{B2438E3D-A88F-BE64-EF3B-FD6BF28DDAF1}"/>
              </a:ext>
            </a:extLst>
          </p:cNvPr>
          <p:cNvPicPr>
            <a:picLocks noChangeAspect="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00914" y="1103550"/>
            <a:ext cx="596886" cy="694558"/>
          </a:xfrm>
          <a:prstGeom prst="rect">
            <a:avLst/>
          </a:prstGeom>
        </p:spPr>
      </p:pic>
      <p:sp>
        <p:nvSpPr>
          <p:cNvPr id="46" name="Subtitle 2">
            <a:extLst>
              <a:ext uri="{FF2B5EF4-FFF2-40B4-BE49-F238E27FC236}">
                <a16:creationId xmlns:a16="http://schemas.microsoft.com/office/drawing/2014/main" id="{F15AB981-A4DC-A49B-5D71-7B15F05548A2}"/>
              </a:ext>
            </a:extLst>
          </p:cNvPr>
          <p:cNvSpPr txBox="1">
            <a:spLocks/>
          </p:cNvSpPr>
          <p:nvPr/>
        </p:nvSpPr>
        <p:spPr>
          <a:xfrm>
            <a:off x="3080980" y="1826356"/>
            <a:ext cx="1620000" cy="54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1200">
                <a:latin typeface="DM Sans" pitchFamily="2" charset="0"/>
              </a:rPr>
              <a:t>60+</a:t>
            </a:r>
          </a:p>
          <a:p>
            <a:pPr>
              <a:lnSpc>
                <a:spcPct val="100000"/>
              </a:lnSpc>
              <a:spcBef>
                <a:spcPts val="0"/>
              </a:spcBef>
            </a:pPr>
            <a:r>
              <a:rPr lang="en-GB" sz="1200">
                <a:latin typeface="DM Sans" pitchFamily="2" charset="0"/>
              </a:rPr>
              <a:t>Quants</a:t>
            </a:r>
          </a:p>
          <a:p>
            <a:pPr>
              <a:lnSpc>
                <a:spcPct val="100000"/>
              </a:lnSpc>
              <a:spcBef>
                <a:spcPts val="0"/>
              </a:spcBef>
            </a:pPr>
            <a:endParaRPr lang="en-GB" sz="1200">
              <a:latin typeface="DM Sans" pitchFamily="2" charset="0"/>
            </a:endParaRPr>
          </a:p>
        </p:txBody>
      </p:sp>
      <p:sp>
        <p:nvSpPr>
          <p:cNvPr id="51" name="Subtitle 2">
            <a:extLst>
              <a:ext uri="{FF2B5EF4-FFF2-40B4-BE49-F238E27FC236}">
                <a16:creationId xmlns:a16="http://schemas.microsoft.com/office/drawing/2014/main" id="{1B43DA36-49EE-64F1-A563-C6A47BBBAB34}"/>
              </a:ext>
            </a:extLst>
          </p:cNvPr>
          <p:cNvSpPr txBox="1">
            <a:spLocks/>
          </p:cNvSpPr>
          <p:nvPr/>
        </p:nvSpPr>
        <p:spPr>
          <a:xfrm>
            <a:off x="849729" y="1826356"/>
            <a:ext cx="1620000" cy="54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1200">
                <a:latin typeface="DM Sans" pitchFamily="2" charset="0"/>
              </a:rPr>
              <a:t>Amsterdam</a:t>
            </a:r>
          </a:p>
          <a:p>
            <a:pPr>
              <a:lnSpc>
                <a:spcPct val="100000"/>
              </a:lnSpc>
              <a:spcBef>
                <a:spcPts val="0"/>
              </a:spcBef>
            </a:pPr>
            <a:r>
              <a:rPr lang="en-GB" sz="1200">
                <a:latin typeface="DM Sans" pitchFamily="2" charset="0"/>
              </a:rPr>
              <a:t>Since 2008</a:t>
            </a:r>
          </a:p>
          <a:p>
            <a:pPr>
              <a:lnSpc>
                <a:spcPct val="100000"/>
              </a:lnSpc>
              <a:spcBef>
                <a:spcPts val="0"/>
              </a:spcBef>
            </a:pPr>
            <a:endParaRPr lang="en-GB" sz="1200">
              <a:latin typeface="DM Sans" pitchFamily="2" charset="0"/>
            </a:endParaRPr>
          </a:p>
        </p:txBody>
      </p:sp>
      <p:sp>
        <p:nvSpPr>
          <p:cNvPr id="52" name="Subtitle 2">
            <a:extLst>
              <a:ext uri="{FF2B5EF4-FFF2-40B4-BE49-F238E27FC236}">
                <a16:creationId xmlns:a16="http://schemas.microsoft.com/office/drawing/2014/main" id="{F76A4062-A689-A0B5-D46F-BCD6A847BF77}"/>
              </a:ext>
            </a:extLst>
          </p:cNvPr>
          <p:cNvSpPr txBox="1">
            <a:spLocks/>
          </p:cNvSpPr>
          <p:nvPr/>
        </p:nvSpPr>
        <p:spPr>
          <a:xfrm>
            <a:off x="5302706" y="1826356"/>
            <a:ext cx="1620000" cy="54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1200">
                <a:latin typeface="DM Sans" pitchFamily="2" charset="0"/>
              </a:rPr>
              <a:t>Dutch </a:t>
            </a:r>
          </a:p>
          <a:p>
            <a:pPr>
              <a:lnSpc>
                <a:spcPct val="100000"/>
              </a:lnSpc>
              <a:spcBef>
                <a:spcPts val="0"/>
              </a:spcBef>
            </a:pPr>
            <a:r>
              <a:rPr lang="en-GB" sz="1200">
                <a:latin typeface="DM Sans" pitchFamily="2" charset="0"/>
              </a:rPr>
              <a:t>Financial Sector</a:t>
            </a:r>
          </a:p>
        </p:txBody>
      </p:sp>
      <p:sp>
        <p:nvSpPr>
          <p:cNvPr id="56" name="Subtitle 2">
            <a:extLst>
              <a:ext uri="{FF2B5EF4-FFF2-40B4-BE49-F238E27FC236}">
                <a16:creationId xmlns:a16="http://schemas.microsoft.com/office/drawing/2014/main" id="{E6F3BD75-9B69-D1BE-1341-62A5D2DF6DDD}"/>
              </a:ext>
            </a:extLst>
          </p:cNvPr>
          <p:cNvSpPr txBox="1">
            <a:spLocks/>
          </p:cNvSpPr>
          <p:nvPr/>
        </p:nvSpPr>
        <p:spPr>
          <a:xfrm>
            <a:off x="7543482" y="1826356"/>
            <a:ext cx="1620000" cy="54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1200">
                <a:latin typeface="DM Sans" pitchFamily="2" charset="0"/>
              </a:rPr>
              <a:t>Consulting</a:t>
            </a:r>
          </a:p>
          <a:p>
            <a:pPr>
              <a:lnSpc>
                <a:spcPct val="100000"/>
              </a:lnSpc>
              <a:spcBef>
                <a:spcPts val="0"/>
              </a:spcBef>
            </a:pPr>
            <a:r>
              <a:rPr lang="en-GB" sz="1200">
                <a:latin typeface="DM Sans" pitchFamily="2" charset="0"/>
              </a:rPr>
              <a:t>Services</a:t>
            </a:r>
          </a:p>
        </p:txBody>
      </p:sp>
      <p:pic>
        <p:nvPicPr>
          <p:cNvPr id="85" name="Picture 2">
            <a:extLst>
              <a:ext uri="{FF2B5EF4-FFF2-40B4-BE49-F238E27FC236}">
                <a16:creationId xmlns:a16="http://schemas.microsoft.com/office/drawing/2014/main" id="{050B34F6-670A-0088-D431-4C8EC2EE1F6A}"/>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4249196" y="5764854"/>
            <a:ext cx="818492" cy="21037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a:extLst>
              <a:ext uri="{FF2B5EF4-FFF2-40B4-BE49-F238E27FC236}">
                <a16:creationId xmlns:a16="http://schemas.microsoft.com/office/drawing/2014/main" id="{886372E3-045C-AF89-AFB6-09BB9098898C}"/>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5791353" y="6031978"/>
            <a:ext cx="620992" cy="15387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a:extLst>
              <a:ext uri="{FF2B5EF4-FFF2-40B4-BE49-F238E27FC236}">
                <a16:creationId xmlns:a16="http://schemas.microsoft.com/office/drawing/2014/main" id="{859A4C5C-85F3-7314-BF9B-095A93E5C1FE}"/>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5679506" y="5696022"/>
            <a:ext cx="839298" cy="27178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C4C06C10-F1CC-1CE3-1EBA-09D4D2AD59BF}"/>
              </a:ext>
            </a:extLst>
          </p:cNvPr>
          <p:cNvPicPr>
            <a:picLocks noChangeAspect="1" noChangeArrowheads="1"/>
          </p:cNvPicPr>
          <p:nvPr/>
        </p:nvPicPr>
        <p:blipFill>
          <a:blip r:embed="rId17" cstate="hq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364891" y="5691830"/>
            <a:ext cx="818490" cy="272937"/>
          </a:xfrm>
          <a:prstGeom prst="rect">
            <a:avLst/>
          </a:prstGeom>
          <a:noFill/>
          <a:extLst>
            <a:ext uri="{909E8E84-426E-40DD-AFC4-6F175D3DCCD1}">
              <a14:hiddenFill xmlns:a14="http://schemas.microsoft.com/office/drawing/2010/main">
                <a:solidFill>
                  <a:srgbClr val="FFFFFF"/>
                </a:solidFill>
              </a14:hiddenFill>
            </a:ext>
          </a:extLst>
        </p:spPr>
      </p:pic>
      <p:pic>
        <p:nvPicPr>
          <p:cNvPr id="89" name="Graphic 88">
            <a:extLst>
              <a:ext uri="{FF2B5EF4-FFF2-40B4-BE49-F238E27FC236}">
                <a16:creationId xmlns:a16="http://schemas.microsoft.com/office/drawing/2014/main" id="{846E3F37-2AE9-5217-2D04-91BD84D8C6C1}"/>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428982" y="6055629"/>
            <a:ext cx="707257" cy="134716"/>
          </a:xfrm>
          <a:prstGeom prst="rect">
            <a:avLst/>
          </a:prstGeom>
        </p:spPr>
      </p:pic>
      <p:pic>
        <p:nvPicPr>
          <p:cNvPr id="91" name="Picture 2" descr="See the source image">
            <a:extLst>
              <a:ext uri="{FF2B5EF4-FFF2-40B4-BE49-F238E27FC236}">
                <a16:creationId xmlns:a16="http://schemas.microsoft.com/office/drawing/2014/main" id="{DC97AF20-1B8E-EE47-598E-86F219BD8F7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06778" y="5565420"/>
            <a:ext cx="818490" cy="4604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See the source image">
            <a:extLst>
              <a:ext uri="{FF2B5EF4-FFF2-40B4-BE49-F238E27FC236}">
                <a16:creationId xmlns:a16="http://schemas.microsoft.com/office/drawing/2014/main" id="{06B1C600-BC33-419F-1EE7-7337AE5228F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03532" y="6060036"/>
            <a:ext cx="830397" cy="10002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See the source image">
            <a:extLst>
              <a:ext uri="{FF2B5EF4-FFF2-40B4-BE49-F238E27FC236}">
                <a16:creationId xmlns:a16="http://schemas.microsoft.com/office/drawing/2014/main" id="{D106DCCE-5F99-6EF3-C605-DE2DC338938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24671" y="5752154"/>
            <a:ext cx="833013" cy="15188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See the source image">
            <a:extLst>
              <a:ext uri="{FF2B5EF4-FFF2-40B4-BE49-F238E27FC236}">
                <a16:creationId xmlns:a16="http://schemas.microsoft.com/office/drawing/2014/main" id="{237D35EF-462E-8D70-B960-23B534E6A85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27374" y="6035336"/>
            <a:ext cx="427409" cy="17523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See the source image">
            <a:extLst>
              <a:ext uri="{FF2B5EF4-FFF2-40B4-BE49-F238E27FC236}">
                <a16:creationId xmlns:a16="http://schemas.microsoft.com/office/drawing/2014/main" id="{FAD0B6EA-D917-5F33-DF50-3560404DE2CD}"/>
              </a:ext>
            </a:extLst>
          </p:cNvPr>
          <p:cNvPicPr>
            <a:picLocks noChangeAspect="1" noChangeArrowheads="1"/>
          </p:cNvPicPr>
          <p:nvPr/>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l="21280" t="6386" r="25058" b="9388"/>
          <a:stretch/>
        </p:blipFill>
        <p:spPr bwMode="auto">
          <a:xfrm>
            <a:off x="2753724" y="5985260"/>
            <a:ext cx="932323" cy="24389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See the source image">
            <a:extLst>
              <a:ext uri="{FF2B5EF4-FFF2-40B4-BE49-F238E27FC236}">
                <a16:creationId xmlns:a16="http://schemas.microsoft.com/office/drawing/2014/main" id="{4325C358-A8A2-4589-7BD1-E861F12F8BD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034810" y="5635014"/>
            <a:ext cx="758898" cy="42114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See the source image">
            <a:extLst>
              <a:ext uri="{FF2B5EF4-FFF2-40B4-BE49-F238E27FC236}">
                <a16:creationId xmlns:a16="http://schemas.microsoft.com/office/drawing/2014/main" id="{58BDF88D-E100-720D-6AC5-03A5ED96A4C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195480" y="6048632"/>
            <a:ext cx="438716" cy="162328"/>
          </a:xfrm>
          <a:prstGeom prst="rect">
            <a:avLst/>
          </a:prstGeom>
          <a:noFill/>
          <a:extLst>
            <a:ext uri="{909E8E84-426E-40DD-AFC4-6F175D3DCCD1}">
              <a14:hiddenFill xmlns:a14="http://schemas.microsoft.com/office/drawing/2010/main">
                <a:solidFill>
                  <a:srgbClr val="FFFFFF"/>
                </a:solidFill>
              </a14:hiddenFill>
            </a:ext>
          </a:extLst>
        </p:spPr>
      </p:pic>
      <p:sp>
        <p:nvSpPr>
          <p:cNvPr id="61" name="Subtitle 2">
            <a:extLst>
              <a:ext uri="{FF2B5EF4-FFF2-40B4-BE49-F238E27FC236}">
                <a16:creationId xmlns:a16="http://schemas.microsoft.com/office/drawing/2014/main" id="{112D66FC-77F2-B6FB-51EE-143AA367ABE2}"/>
              </a:ext>
            </a:extLst>
          </p:cNvPr>
          <p:cNvSpPr txBox="1">
            <a:spLocks/>
          </p:cNvSpPr>
          <p:nvPr/>
        </p:nvSpPr>
        <p:spPr>
          <a:xfrm>
            <a:off x="9745946" y="1819357"/>
            <a:ext cx="1620000" cy="54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1200">
                <a:latin typeface="DM Sans" pitchFamily="2" charset="0"/>
              </a:rPr>
              <a:t>Products &amp; </a:t>
            </a:r>
          </a:p>
          <a:p>
            <a:pPr>
              <a:lnSpc>
                <a:spcPct val="100000"/>
              </a:lnSpc>
              <a:spcBef>
                <a:spcPts val="0"/>
              </a:spcBef>
            </a:pPr>
            <a:r>
              <a:rPr lang="en-GB" sz="1200">
                <a:latin typeface="DM Sans" pitchFamily="2" charset="0"/>
              </a:rPr>
              <a:t>Solutions</a:t>
            </a:r>
          </a:p>
          <a:p>
            <a:pPr>
              <a:lnSpc>
                <a:spcPct val="100000"/>
              </a:lnSpc>
              <a:spcBef>
                <a:spcPts val="0"/>
              </a:spcBef>
            </a:pPr>
            <a:endParaRPr lang="en-GB" sz="1200">
              <a:latin typeface="DM Sans" pitchFamily="2" charset="0"/>
            </a:endParaRPr>
          </a:p>
        </p:txBody>
      </p:sp>
      <p:cxnSp>
        <p:nvCxnSpPr>
          <p:cNvPr id="172" name="Google Shape;121;g12d1e8baef1_0_31">
            <a:extLst>
              <a:ext uri="{FF2B5EF4-FFF2-40B4-BE49-F238E27FC236}">
                <a16:creationId xmlns:a16="http://schemas.microsoft.com/office/drawing/2014/main" id="{1CE15F17-129B-FB1A-C6C4-20F8925773F6}"/>
              </a:ext>
            </a:extLst>
          </p:cNvPr>
          <p:cNvCxnSpPr>
            <a:cxnSpLocks/>
          </p:cNvCxnSpPr>
          <p:nvPr/>
        </p:nvCxnSpPr>
        <p:spPr>
          <a:xfrm>
            <a:off x="838200" y="2472632"/>
            <a:ext cx="10547763" cy="0"/>
          </a:xfrm>
          <a:prstGeom prst="straightConnector1">
            <a:avLst/>
          </a:prstGeom>
          <a:noFill/>
          <a:ln w="12700" cap="flat" cmpd="sng">
            <a:solidFill>
              <a:schemeClr val="dk1"/>
            </a:solidFill>
            <a:prstDash val="solid"/>
            <a:miter lim="800000"/>
            <a:headEnd type="none" w="sm" len="sm"/>
            <a:tailEnd type="none" w="sm" len="sm"/>
          </a:ln>
        </p:spPr>
      </p:cxnSp>
      <p:pic>
        <p:nvPicPr>
          <p:cNvPr id="6" name="Picture 2" descr="nn-logo | Webshop Nederlands Fotomuseum">
            <a:extLst>
              <a:ext uri="{FF2B5EF4-FFF2-40B4-BE49-F238E27FC236}">
                <a16:creationId xmlns:a16="http://schemas.microsoft.com/office/drawing/2014/main" id="{FCE3EC01-900A-4138-4C16-81E1948C8585}"/>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7486" y="5896635"/>
            <a:ext cx="906523" cy="421141"/>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Google Shape;121;g12d1e8baef1_0_31">
            <a:extLst>
              <a:ext uri="{FF2B5EF4-FFF2-40B4-BE49-F238E27FC236}">
                <a16:creationId xmlns:a16="http://schemas.microsoft.com/office/drawing/2014/main" id="{A39CDD7D-A9D2-D78E-66C6-B109A0340E13}"/>
              </a:ext>
            </a:extLst>
          </p:cNvPr>
          <p:cNvCxnSpPr>
            <a:cxnSpLocks/>
          </p:cNvCxnSpPr>
          <p:nvPr/>
        </p:nvCxnSpPr>
        <p:spPr>
          <a:xfrm>
            <a:off x="828463" y="5474566"/>
            <a:ext cx="10547763" cy="0"/>
          </a:xfrm>
          <a:prstGeom prst="straightConnector1">
            <a:avLst/>
          </a:prstGeom>
          <a:noFill/>
          <a:ln w="12700" cap="flat" cmpd="sng">
            <a:solidFill>
              <a:schemeClr val="dk1"/>
            </a:solidFill>
            <a:prstDash val="solid"/>
            <a:miter lim="800000"/>
            <a:headEnd type="none" w="sm" len="sm"/>
            <a:tailEnd type="none" w="sm" len="sm"/>
          </a:ln>
        </p:spPr>
      </p:cxnSp>
      <p:pic>
        <p:nvPicPr>
          <p:cNvPr id="1026" name="Picture 2" descr="PGGM - LED 2023">
            <a:extLst>
              <a:ext uri="{FF2B5EF4-FFF2-40B4-BE49-F238E27FC236}">
                <a16:creationId xmlns:a16="http://schemas.microsoft.com/office/drawing/2014/main" id="{8D219154-0A65-B50D-9DA1-882B127ED7F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709123" y="5613750"/>
            <a:ext cx="427409" cy="288048"/>
          </a:xfrm>
          <a:prstGeom prst="rect">
            <a:avLst/>
          </a:prstGeom>
          <a:noFill/>
          <a:extLst>
            <a:ext uri="{909E8E84-426E-40DD-AFC4-6F175D3DCCD1}">
              <a14:hiddenFill xmlns:a14="http://schemas.microsoft.com/office/drawing/2010/main">
                <a:solidFill>
                  <a:srgbClr val="FFFFFF"/>
                </a:solidFill>
              </a14:hiddenFill>
            </a:ext>
          </a:extLst>
        </p:spPr>
      </p:pic>
      <p:pic>
        <p:nvPicPr>
          <p:cNvPr id="49" name="Graphic 48" descr="Bank with solid fill">
            <a:extLst>
              <a:ext uri="{FF2B5EF4-FFF2-40B4-BE49-F238E27FC236}">
                <a16:creationId xmlns:a16="http://schemas.microsoft.com/office/drawing/2014/main" id="{DA7DBFBD-9FC7-643B-81EF-17CD9BD83F4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185181" y="3782771"/>
            <a:ext cx="348343" cy="348343"/>
          </a:xfrm>
          <a:prstGeom prst="rect">
            <a:avLst/>
          </a:prstGeom>
        </p:spPr>
      </p:pic>
      <p:pic>
        <p:nvPicPr>
          <p:cNvPr id="53" name="Graphic 52" descr="Security camera with solid fill">
            <a:extLst>
              <a:ext uri="{FF2B5EF4-FFF2-40B4-BE49-F238E27FC236}">
                <a16:creationId xmlns:a16="http://schemas.microsoft.com/office/drawing/2014/main" id="{80DD73EE-C7C2-98C1-AE55-F4D9CCB27F3E}"/>
              </a:ext>
            </a:extLst>
          </p:cNvPr>
          <p:cNvPicPr>
            <a:picLocks noChangeAspect="1"/>
          </p:cNvPicPr>
          <p:nvPr/>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4666964" y="3790386"/>
            <a:ext cx="328972" cy="328972"/>
          </a:xfrm>
          <a:prstGeom prst="rect">
            <a:avLst/>
          </a:prstGeom>
        </p:spPr>
      </p:pic>
      <p:pic>
        <p:nvPicPr>
          <p:cNvPr id="54" name="Picture 2" descr="Windmill Icons - Download Free Vector Icons | Noun Project">
            <a:extLst>
              <a:ext uri="{FF2B5EF4-FFF2-40B4-BE49-F238E27FC236}">
                <a16:creationId xmlns:a16="http://schemas.microsoft.com/office/drawing/2014/main" id="{AB1741D9-69FF-086C-25F0-6D40F437A39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840084" y="4588267"/>
            <a:ext cx="388372" cy="388372"/>
          </a:xfrm>
          <a:prstGeom prst="rect">
            <a:avLst/>
          </a:prstGeom>
          <a:noFill/>
          <a:extLst>
            <a:ext uri="{909E8E84-426E-40DD-AFC4-6F175D3DCCD1}">
              <a14:hiddenFill xmlns:a14="http://schemas.microsoft.com/office/drawing/2010/main">
                <a:solidFill>
                  <a:srgbClr val="FFFFFF"/>
                </a:solidFill>
              </a14:hiddenFill>
            </a:ext>
          </a:extLst>
        </p:spPr>
      </p:pic>
      <p:pic>
        <p:nvPicPr>
          <p:cNvPr id="57" name="Graphic 56" descr="Credit card with solid fill">
            <a:extLst>
              <a:ext uri="{FF2B5EF4-FFF2-40B4-BE49-F238E27FC236}">
                <a16:creationId xmlns:a16="http://schemas.microsoft.com/office/drawing/2014/main" id="{54B9330D-A21B-D83A-A421-CE9D435D0C17}"/>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821038" y="2930990"/>
            <a:ext cx="326570" cy="326570"/>
          </a:xfrm>
          <a:prstGeom prst="rect">
            <a:avLst/>
          </a:prstGeom>
        </p:spPr>
      </p:pic>
      <p:grpSp>
        <p:nvGrpSpPr>
          <p:cNvPr id="58" name="Group 57">
            <a:extLst>
              <a:ext uri="{FF2B5EF4-FFF2-40B4-BE49-F238E27FC236}">
                <a16:creationId xmlns:a16="http://schemas.microsoft.com/office/drawing/2014/main" id="{02028A26-9525-9BCD-8C26-616DD28E2B39}"/>
              </a:ext>
            </a:extLst>
          </p:cNvPr>
          <p:cNvGrpSpPr/>
          <p:nvPr/>
        </p:nvGrpSpPr>
        <p:grpSpPr>
          <a:xfrm>
            <a:off x="5218779" y="3090539"/>
            <a:ext cx="793167" cy="792000"/>
            <a:chOff x="4013724" y="3362740"/>
            <a:chExt cx="2037079" cy="868328"/>
          </a:xfrm>
        </p:grpSpPr>
        <p:cxnSp>
          <p:nvCxnSpPr>
            <p:cNvPr id="59" name="Straight Connector 58">
              <a:extLst>
                <a:ext uri="{FF2B5EF4-FFF2-40B4-BE49-F238E27FC236}">
                  <a16:creationId xmlns:a16="http://schemas.microsoft.com/office/drawing/2014/main" id="{6299B46A-6244-02D4-0829-AC420D5B9883}"/>
                </a:ext>
              </a:extLst>
            </p:cNvPr>
            <p:cNvCxnSpPr>
              <a:cxnSpLocks/>
            </p:cNvCxnSpPr>
            <p:nvPr/>
          </p:nvCxnSpPr>
          <p:spPr>
            <a:xfrm>
              <a:off x="4013724" y="3362800"/>
              <a:ext cx="63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A57551A-631A-A75E-EA28-ADBD90F2B411}"/>
                </a:ext>
              </a:extLst>
            </p:cNvPr>
            <p:cNvCxnSpPr>
              <a:cxnSpLocks/>
            </p:cNvCxnSpPr>
            <p:nvPr/>
          </p:nvCxnSpPr>
          <p:spPr>
            <a:xfrm>
              <a:off x="4641972" y="3362740"/>
              <a:ext cx="1408831" cy="86832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7A90113B-9C08-226E-FE37-6409D55F936B}"/>
              </a:ext>
            </a:extLst>
          </p:cNvPr>
          <p:cNvGrpSpPr/>
          <p:nvPr/>
        </p:nvGrpSpPr>
        <p:grpSpPr>
          <a:xfrm flipH="1">
            <a:off x="6064080" y="3090539"/>
            <a:ext cx="792000" cy="792000"/>
            <a:chOff x="4013724" y="3362740"/>
            <a:chExt cx="2037079" cy="868328"/>
          </a:xfrm>
        </p:grpSpPr>
        <p:cxnSp>
          <p:nvCxnSpPr>
            <p:cNvPr id="68" name="Straight Connector 67">
              <a:extLst>
                <a:ext uri="{FF2B5EF4-FFF2-40B4-BE49-F238E27FC236}">
                  <a16:creationId xmlns:a16="http://schemas.microsoft.com/office/drawing/2014/main" id="{6CE29B74-B78F-A816-4761-AB3179075B10}"/>
                </a:ext>
              </a:extLst>
            </p:cNvPr>
            <p:cNvCxnSpPr>
              <a:cxnSpLocks/>
            </p:cNvCxnSpPr>
            <p:nvPr/>
          </p:nvCxnSpPr>
          <p:spPr>
            <a:xfrm>
              <a:off x="4013724" y="3362800"/>
              <a:ext cx="63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9A09EB-8776-EE79-18B6-0CCCB6DE272D}"/>
                </a:ext>
              </a:extLst>
            </p:cNvPr>
            <p:cNvCxnSpPr>
              <a:cxnSpLocks/>
            </p:cNvCxnSpPr>
            <p:nvPr/>
          </p:nvCxnSpPr>
          <p:spPr>
            <a:xfrm>
              <a:off x="4641972" y="3362740"/>
              <a:ext cx="1408831" cy="86832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EAD5F439-3486-1693-0A78-9FEC14C93CAD}"/>
              </a:ext>
            </a:extLst>
          </p:cNvPr>
          <p:cNvGrpSpPr/>
          <p:nvPr/>
        </p:nvGrpSpPr>
        <p:grpSpPr>
          <a:xfrm flipV="1">
            <a:off x="5265304" y="4044563"/>
            <a:ext cx="793167" cy="792000"/>
            <a:chOff x="4013724" y="3362740"/>
            <a:chExt cx="2037079" cy="868328"/>
          </a:xfrm>
        </p:grpSpPr>
        <p:cxnSp>
          <p:nvCxnSpPr>
            <p:cNvPr id="71" name="Straight Connector 70">
              <a:extLst>
                <a:ext uri="{FF2B5EF4-FFF2-40B4-BE49-F238E27FC236}">
                  <a16:creationId xmlns:a16="http://schemas.microsoft.com/office/drawing/2014/main" id="{A0A6AF34-E7E4-2C56-68E2-D9A63E023B05}"/>
                </a:ext>
              </a:extLst>
            </p:cNvPr>
            <p:cNvCxnSpPr>
              <a:cxnSpLocks/>
            </p:cNvCxnSpPr>
            <p:nvPr/>
          </p:nvCxnSpPr>
          <p:spPr>
            <a:xfrm>
              <a:off x="4013724" y="3362800"/>
              <a:ext cx="63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C3A75A1-A578-8C95-244C-F22EC81D6CD0}"/>
                </a:ext>
              </a:extLst>
            </p:cNvPr>
            <p:cNvCxnSpPr>
              <a:cxnSpLocks/>
            </p:cNvCxnSpPr>
            <p:nvPr/>
          </p:nvCxnSpPr>
          <p:spPr>
            <a:xfrm>
              <a:off x="4641972" y="3362740"/>
              <a:ext cx="1408831" cy="86832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2041514D-65C1-6F0F-396E-A1FA88F68D8B}"/>
              </a:ext>
            </a:extLst>
          </p:cNvPr>
          <p:cNvGrpSpPr/>
          <p:nvPr/>
        </p:nvGrpSpPr>
        <p:grpSpPr>
          <a:xfrm flipH="1" flipV="1">
            <a:off x="6110605" y="4044563"/>
            <a:ext cx="792000" cy="792000"/>
            <a:chOff x="4013724" y="3362740"/>
            <a:chExt cx="2037079" cy="868328"/>
          </a:xfrm>
        </p:grpSpPr>
        <p:cxnSp>
          <p:nvCxnSpPr>
            <p:cNvPr id="74" name="Straight Connector 73">
              <a:extLst>
                <a:ext uri="{FF2B5EF4-FFF2-40B4-BE49-F238E27FC236}">
                  <a16:creationId xmlns:a16="http://schemas.microsoft.com/office/drawing/2014/main" id="{A63C2E27-DC25-088A-4FAD-8C9E90E51A2D}"/>
                </a:ext>
              </a:extLst>
            </p:cNvPr>
            <p:cNvCxnSpPr>
              <a:cxnSpLocks/>
            </p:cNvCxnSpPr>
            <p:nvPr/>
          </p:nvCxnSpPr>
          <p:spPr>
            <a:xfrm>
              <a:off x="4013724" y="3362800"/>
              <a:ext cx="63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1E0E39B-65E1-D531-FC93-9EB3B0D23568}"/>
                </a:ext>
              </a:extLst>
            </p:cNvPr>
            <p:cNvCxnSpPr>
              <a:cxnSpLocks/>
            </p:cNvCxnSpPr>
            <p:nvPr/>
          </p:nvCxnSpPr>
          <p:spPr>
            <a:xfrm>
              <a:off x="4641972" y="3362740"/>
              <a:ext cx="1408831" cy="86832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6" name="Google Shape;121;g12d1e8baef1_0_31">
            <a:extLst>
              <a:ext uri="{FF2B5EF4-FFF2-40B4-BE49-F238E27FC236}">
                <a16:creationId xmlns:a16="http://schemas.microsoft.com/office/drawing/2014/main" id="{8C2DC190-59BE-9C3A-29C0-23A99BCDAF10}"/>
              </a:ext>
            </a:extLst>
          </p:cNvPr>
          <p:cNvCxnSpPr>
            <a:cxnSpLocks/>
          </p:cNvCxnSpPr>
          <p:nvPr/>
        </p:nvCxnSpPr>
        <p:spPr>
          <a:xfrm>
            <a:off x="5036998" y="3956875"/>
            <a:ext cx="2087673" cy="0"/>
          </a:xfrm>
          <a:prstGeom prst="straightConnector1">
            <a:avLst/>
          </a:prstGeom>
          <a:noFill/>
          <a:ln w="6350" cap="flat" cmpd="sng">
            <a:solidFill>
              <a:schemeClr val="dk1"/>
            </a:solidFill>
            <a:prstDash val="solid"/>
            <a:miter lim="800000"/>
            <a:headEnd type="none" w="sm" len="sm"/>
            <a:tailEnd type="none" w="sm" len="sm"/>
          </a:ln>
        </p:spPr>
      </p:cxnSp>
      <p:sp>
        <p:nvSpPr>
          <p:cNvPr id="41" name="Oval 40">
            <a:extLst>
              <a:ext uri="{FF2B5EF4-FFF2-40B4-BE49-F238E27FC236}">
                <a16:creationId xmlns:a16="http://schemas.microsoft.com/office/drawing/2014/main" id="{142715CD-1298-94F5-C677-8FD702510DFA}"/>
              </a:ext>
            </a:extLst>
          </p:cNvPr>
          <p:cNvSpPr/>
          <p:nvPr/>
        </p:nvSpPr>
        <p:spPr>
          <a:xfrm>
            <a:off x="5544754" y="3421130"/>
            <a:ext cx="1087595" cy="1087595"/>
          </a:xfrm>
          <a:prstGeom prst="ellipse">
            <a:avLst/>
          </a:prstGeom>
          <a:solidFill>
            <a:schemeClr val="bg1">
              <a:lumMod val="25000"/>
            </a:schemeClr>
          </a:solidFill>
          <a:ln w="19050">
            <a:solidFill>
              <a:srgbClr val="FAA6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a:solidFill>
                  <a:schemeClr val="bg1"/>
                </a:solidFill>
              </a:rPr>
              <a:t>RiskQuest</a:t>
            </a:r>
          </a:p>
        </p:txBody>
      </p:sp>
      <p:sp>
        <p:nvSpPr>
          <p:cNvPr id="77" name="Oval 76">
            <a:extLst>
              <a:ext uri="{FF2B5EF4-FFF2-40B4-BE49-F238E27FC236}">
                <a16:creationId xmlns:a16="http://schemas.microsoft.com/office/drawing/2014/main" id="{12EB025E-924A-37BB-0160-54938B8EBDFE}"/>
              </a:ext>
            </a:extLst>
          </p:cNvPr>
          <p:cNvSpPr/>
          <p:nvPr/>
        </p:nvSpPr>
        <p:spPr>
          <a:xfrm>
            <a:off x="5024418" y="3929378"/>
            <a:ext cx="54152" cy="54152"/>
          </a:xfrm>
          <a:prstGeom prst="ellipse">
            <a:avLst/>
          </a:prstGeom>
          <a:solidFill>
            <a:schemeClr val="bg1">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1"/>
              </a:solidFill>
            </a:endParaRPr>
          </a:p>
        </p:txBody>
      </p:sp>
      <p:sp>
        <p:nvSpPr>
          <p:cNvPr id="78" name="Oval 77">
            <a:extLst>
              <a:ext uri="{FF2B5EF4-FFF2-40B4-BE49-F238E27FC236}">
                <a16:creationId xmlns:a16="http://schemas.microsoft.com/office/drawing/2014/main" id="{64C6B19B-5A61-4057-6367-ABD39D62F120}"/>
              </a:ext>
            </a:extLst>
          </p:cNvPr>
          <p:cNvSpPr/>
          <p:nvPr/>
        </p:nvSpPr>
        <p:spPr>
          <a:xfrm>
            <a:off x="5240318" y="4818378"/>
            <a:ext cx="54152" cy="54152"/>
          </a:xfrm>
          <a:prstGeom prst="ellipse">
            <a:avLst/>
          </a:prstGeom>
          <a:solidFill>
            <a:schemeClr val="bg1">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1"/>
              </a:solidFill>
            </a:endParaRPr>
          </a:p>
        </p:txBody>
      </p:sp>
      <p:sp>
        <p:nvSpPr>
          <p:cNvPr id="79" name="Oval 78">
            <a:extLst>
              <a:ext uri="{FF2B5EF4-FFF2-40B4-BE49-F238E27FC236}">
                <a16:creationId xmlns:a16="http://schemas.microsoft.com/office/drawing/2014/main" id="{A09B7D47-D504-53D8-D7B8-731BC6B7C851}"/>
              </a:ext>
            </a:extLst>
          </p:cNvPr>
          <p:cNvSpPr/>
          <p:nvPr/>
        </p:nvSpPr>
        <p:spPr>
          <a:xfrm>
            <a:off x="5208568" y="3065778"/>
            <a:ext cx="54152" cy="54152"/>
          </a:xfrm>
          <a:prstGeom prst="ellipse">
            <a:avLst/>
          </a:prstGeom>
          <a:solidFill>
            <a:schemeClr val="bg1">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1"/>
              </a:solidFill>
            </a:endParaRPr>
          </a:p>
        </p:txBody>
      </p:sp>
      <p:sp>
        <p:nvSpPr>
          <p:cNvPr id="80" name="Oval 79">
            <a:extLst>
              <a:ext uri="{FF2B5EF4-FFF2-40B4-BE49-F238E27FC236}">
                <a16:creationId xmlns:a16="http://schemas.microsoft.com/office/drawing/2014/main" id="{4371B6A3-BA41-791D-18CB-80A9F197B367}"/>
              </a:ext>
            </a:extLst>
          </p:cNvPr>
          <p:cNvSpPr/>
          <p:nvPr/>
        </p:nvSpPr>
        <p:spPr>
          <a:xfrm>
            <a:off x="6859568" y="4812028"/>
            <a:ext cx="54152" cy="54152"/>
          </a:xfrm>
          <a:prstGeom prst="ellipse">
            <a:avLst/>
          </a:prstGeom>
          <a:solidFill>
            <a:schemeClr val="bg1">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1"/>
              </a:solidFill>
            </a:endParaRPr>
          </a:p>
        </p:txBody>
      </p:sp>
      <p:sp>
        <p:nvSpPr>
          <p:cNvPr id="81" name="Oval 80">
            <a:extLst>
              <a:ext uri="{FF2B5EF4-FFF2-40B4-BE49-F238E27FC236}">
                <a16:creationId xmlns:a16="http://schemas.microsoft.com/office/drawing/2014/main" id="{10A0E277-C31A-1539-6200-A750565C22D1}"/>
              </a:ext>
            </a:extLst>
          </p:cNvPr>
          <p:cNvSpPr/>
          <p:nvPr/>
        </p:nvSpPr>
        <p:spPr>
          <a:xfrm>
            <a:off x="7113568" y="3929378"/>
            <a:ext cx="54152" cy="54152"/>
          </a:xfrm>
          <a:prstGeom prst="ellipse">
            <a:avLst/>
          </a:prstGeom>
          <a:solidFill>
            <a:schemeClr val="bg1">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1"/>
              </a:solidFill>
            </a:endParaRPr>
          </a:p>
        </p:txBody>
      </p:sp>
      <p:sp>
        <p:nvSpPr>
          <p:cNvPr id="82" name="Oval 81">
            <a:extLst>
              <a:ext uri="{FF2B5EF4-FFF2-40B4-BE49-F238E27FC236}">
                <a16:creationId xmlns:a16="http://schemas.microsoft.com/office/drawing/2014/main" id="{2641C6C4-850E-D728-03A4-34F5375636AC}"/>
              </a:ext>
            </a:extLst>
          </p:cNvPr>
          <p:cNvSpPr/>
          <p:nvPr/>
        </p:nvSpPr>
        <p:spPr>
          <a:xfrm>
            <a:off x="6840518" y="3065778"/>
            <a:ext cx="54152" cy="54152"/>
          </a:xfrm>
          <a:prstGeom prst="ellipse">
            <a:avLst/>
          </a:prstGeom>
          <a:solidFill>
            <a:schemeClr val="bg1">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1"/>
              </a:solidFill>
            </a:endParaRPr>
          </a:p>
        </p:txBody>
      </p:sp>
      <p:pic>
        <p:nvPicPr>
          <p:cNvPr id="3" name="Graphic 2" descr="Brain in head with solid fill">
            <a:extLst>
              <a:ext uri="{FF2B5EF4-FFF2-40B4-BE49-F238E27FC236}">
                <a16:creationId xmlns:a16="http://schemas.microsoft.com/office/drawing/2014/main" id="{15AF3ED1-67F3-C785-8F15-C31D6A38938C}"/>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6950842" y="4647914"/>
            <a:ext cx="325732" cy="325732"/>
          </a:xfrm>
          <a:prstGeom prst="rect">
            <a:avLst/>
          </a:prstGeom>
        </p:spPr>
      </p:pic>
      <p:pic>
        <p:nvPicPr>
          <p:cNvPr id="84" name="Picture 2" descr="See the source image">
            <a:extLst>
              <a:ext uri="{FF2B5EF4-FFF2-40B4-BE49-F238E27FC236}">
                <a16:creationId xmlns:a16="http://schemas.microsoft.com/office/drawing/2014/main" id="{52A97CDC-8CC7-7D6E-1CAF-90F559FFCB7E}"/>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6932215" y="2980637"/>
            <a:ext cx="284130" cy="2383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7B9DBD0-7337-5A86-9E32-1FE3735B5B5D}"/>
              </a:ext>
            </a:extLst>
          </p:cNvPr>
          <p:cNvSpPr>
            <a:spLocks noGrp="1"/>
          </p:cNvSpPr>
          <p:nvPr>
            <p:ph type="sldNum" sz="quarter" idx="12"/>
          </p:nvPr>
        </p:nvSpPr>
        <p:spPr/>
        <p:txBody>
          <a:bodyPr/>
          <a:lstStyle/>
          <a:p>
            <a:fld id="{2CA4E04A-0FEC-45B6-9A93-7B4FF7F67FA6}" type="slidenum">
              <a:rPr lang="en-NL" smtClean="0"/>
              <a:t>2</a:t>
            </a:fld>
            <a:endParaRPr lang="en-NL"/>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2B895725-0304-D138-66D1-523780A84123}"/>
              </a:ext>
            </a:extLst>
          </p:cNvPr>
          <p:cNvPicPr>
            <a:picLocks noChangeAspect="1"/>
          </p:cNvPicPr>
          <p:nvPr/>
        </p:nvPicPr>
        <p:blipFill rotWithShape="1">
          <a:blip r:embed="rId39">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b="49727"/>
          <a:stretch/>
        </p:blipFill>
        <p:spPr>
          <a:xfrm>
            <a:off x="10291799" y="1217186"/>
            <a:ext cx="528294" cy="161953"/>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3B9DD630-7731-4D8F-4425-D65669AF2B1A}"/>
              </a:ext>
            </a:extLst>
          </p:cNvPr>
          <p:cNvPicPr>
            <a:picLocks noChangeAspect="1"/>
          </p:cNvPicPr>
          <p:nvPr/>
        </p:nvPicPr>
        <p:blipFill rotWithShape="1">
          <a:blip r:embed="rId39">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48963" b="-5174"/>
          <a:stretch/>
        </p:blipFill>
        <p:spPr>
          <a:xfrm>
            <a:off x="10074499" y="1432798"/>
            <a:ext cx="962894" cy="330047"/>
          </a:xfrm>
          <a:prstGeom prst="rect">
            <a:avLst/>
          </a:prstGeom>
        </p:spPr>
      </p:pic>
    </p:spTree>
    <p:extLst>
      <p:ext uri="{BB962C8B-B14F-4D97-AF65-F5344CB8AC3E}">
        <p14:creationId xmlns:p14="http://schemas.microsoft.com/office/powerpoint/2010/main" val="283749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C5C689-B9A3-B775-88FB-715BDCBE1491}"/>
              </a:ext>
            </a:extLst>
          </p:cNvPr>
          <p:cNvSpPr>
            <a:spLocks noGrp="1"/>
          </p:cNvSpPr>
          <p:nvPr>
            <p:ph type="title"/>
          </p:nvPr>
        </p:nvSpPr>
        <p:spPr/>
        <p:txBody>
          <a:bodyPr/>
          <a:lstStyle/>
          <a:p>
            <a:r>
              <a:rPr lang="en-GB" dirty="0"/>
              <a:t>ESG Data Foundation</a:t>
            </a:r>
            <a:endParaRPr lang="en-NL" dirty="0"/>
          </a:p>
        </p:txBody>
      </p:sp>
      <p:sp>
        <p:nvSpPr>
          <p:cNvPr id="7" name="Content Placeholder 6">
            <a:extLst>
              <a:ext uri="{FF2B5EF4-FFF2-40B4-BE49-F238E27FC236}">
                <a16:creationId xmlns:a16="http://schemas.microsoft.com/office/drawing/2014/main" id="{6EAA1602-19BF-0389-F898-9B907686026B}"/>
              </a:ext>
            </a:extLst>
          </p:cNvPr>
          <p:cNvSpPr>
            <a:spLocks noGrp="1"/>
          </p:cNvSpPr>
          <p:nvPr>
            <p:ph sz="half" idx="1"/>
          </p:nvPr>
        </p:nvSpPr>
        <p:spPr>
          <a:xfrm>
            <a:off x="838200" y="2178050"/>
            <a:ext cx="5181600" cy="3294064"/>
          </a:xfrm>
        </p:spPr>
        <p:txBody>
          <a:bodyPr/>
          <a:lstStyle/>
          <a:p>
            <a:r>
              <a:rPr lang="en-GB" dirty="0"/>
              <a:t>Dutch Banks have committed to steer towards a net-zero green house gas emission portfolio in 2050 (UN Environment Program)</a:t>
            </a:r>
          </a:p>
          <a:p>
            <a:r>
              <a:rPr lang="en-GB" dirty="0"/>
              <a:t>Commitments and regulation require to comply to new data requirements to be able to:</a:t>
            </a:r>
          </a:p>
          <a:p>
            <a:pPr lvl="1"/>
            <a:r>
              <a:rPr lang="en-GB" dirty="0"/>
              <a:t>Measure portfolio emissions on client level</a:t>
            </a:r>
          </a:p>
          <a:p>
            <a:pPr lvl="1"/>
            <a:r>
              <a:rPr lang="en-GB" dirty="0"/>
              <a:t>Setup pathways to steer towards a net-zero portfolio in 2050, setting intermediate targets for 2030</a:t>
            </a:r>
          </a:p>
          <a:p>
            <a:pPr lvl="1"/>
            <a:r>
              <a:rPr lang="en-GB" dirty="0"/>
              <a:t>Comply to external reporting requirements (CRR, CSRD, EU Taxonomy, SFDR)</a:t>
            </a:r>
          </a:p>
          <a:p>
            <a:endParaRPr lang="en-NL" dirty="0"/>
          </a:p>
        </p:txBody>
      </p:sp>
      <p:sp>
        <p:nvSpPr>
          <p:cNvPr id="8" name="Content Placeholder 7">
            <a:extLst>
              <a:ext uri="{FF2B5EF4-FFF2-40B4-BE49-F238E27FC236}">
                <a16:creationId xmlns:a16="http://schemas.microsoft.com/office/drawing/2014/main" id="{26D30467-0AD6-A65F-C7FC-2470B6950E75}"/>
              </a:ext>
            </a:extLst>
          </p:cNvPr>
          <p:cNvSpPr>
            <a:spLocks noGrp="1"/>
          </p:cNvSpPr>
          <p:nvPr>
            <p:ph sz="half" idx="2"/>
          </p:nvPr>
        </p:nvSpPr>
        <p:spPr>
          <a:xfrm>
            <a:off x="6172200" y="2178051"/>
            <a:ext cx="5181600" cy="2362200"/>
          </a:xfrm>
        </p:spPr>
        <p:txBody>
          <a:bodyPr/>
          <a:lstStyle/>
          <a:p>
            <a:r>
              <a:rPr lang="en-GB" dirty="0"/>
              <a:t>Understand legal framework and make the translation to concrete data requirements and data collection</a:t>
            </a:r>
          </a:p>
          <a:p>
            <a:r>
              <a:rPr lang="en-GB" dirty="0"/>
              <a:t>Assist in the assessment of emissions in sector specific portfolio's</a:t>
            </a:r>
          </a:p>
          <a:p>
            <a:r>
              <a:rPr lang="en-GB" dirty="0"/>
              <a:t>Build a pragmatic data architecture to ingest a variety of internal and external data sources to easily implement and adapt to an increasing field of new data elements</a:t>
            </a:r>
          </a:p>
          <a:p>
            <a:r>
              <a:rPr lang="en-GB" dirty="0"/>
              <a:t>External data vendor assessment </a:t>
            </a:r>
          </a:p>
          <a:p>
            <a:r>
              <a:rPr lang="en-GB" dirty="0"/>
              <a:t>Once the ESG data foundation has grown more mature, integrate climate-related factors in the development/validation of risk models</a:t>
            </a:r>
          </a:p>
        </p:txBody>
      </p:sp>
      <p:sp>
        <p:nvSpPr>
          <p:cNvPr id="5" name="Slide Number Placeholder 4">
            <a:extLst>
              <a:ext uri="{FF2B5EF4-FFF2-40B4-BE49-F238E27FC236}">
                <a16:creationId xmlns:a16="http://schemas.microsoft.com/office/drawing/2014/main" id="{741A5839-ABAE-AD67-FC54-5698A9E31907}"/>
              </a:ext>
            </a:extLst>
          </p:cNvPr>
          <p:cNvSpPr>
            <a:spLocks noGrp="1"/>
          </p:cNvSpPr>
          <p:nvPr>
            <p:ph type="sldNum" sz="quarter" idx="12"/>
          </p:nvPr>
        </p:nvSpPr>
        <p:spPr/>
        <p:txBody>
          <a:bodyPr/>
          <a:lstStyle/>
          <a:p>
            <a:fld id="{2CA4E04A-0FEC-45B6-9A93-7B4FF7F67FA6}" type="slidenum">
              <a:rPr lang="en-NL" smtClean="0"/>
              <a:t>3</a:t>
            </a:fld>
            <a:endParaRPr lang="en-NL"/>
          </a:p>
        </p:txBody>
      </p:sp>
      <p:sp>
        <p:nvSpPr>
          <p:cNvPr id="9" name="Rectangle: Rounded Corners 8">
            <a:extLst>
              <a:ext uri="{FF2B5EF4-FFF2-40B4-BE49-F238E27FC236}">
                <a16:creationId xmlns:a16="http://schemas.microsoft.com/office/drawing/2014/main" id="{F1254484-8691-45F1-6AE6-CE618042AD32}"/>
              </a:ext>
            </a:extLst>
          </p:cNvPr>
          <p:cNvSpPr/>
          <p:nvPr/>
        </p:nvSpPr>
        <p:spPr>
          <a:xfrm>
            <a:off x="841799" y="1327150"/>
            <a:ext cx="5181600" cy="661236"/>
          </a:xfrm>
          <a:prstGeom prst="roundRect">
            <a:avLst>
              <a:gd name="adj" fmla="val 16334"/>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2"/>
                </a:solidFill>
              </a:rPr>
              <a:t>Net-Zero </a:t>
            </a:r>
            <a:r>
              <a:rPr lang="en-US" sz="1400"/>
              <a:t>portfolio by 2050 &amp; impact on data requirements</a:t>
            </a:r>
          </a:p>
        </p:txBody>
      </p:sp>
      <p:sp>
        <p:nvSpPr>
          <p:cNvPr id="12" name="Rectangle: Rounded Corners 11">
            <a:extLst>
              <a:ext uri="{FF2B5EF4-FFF2-40B4-BE49-F238E27FC236}">
                <a16:creationId xmlns:a16="http://schemas.microsoft.com/office/drawing/2014/main" id="{4D439031-2351-F9D8-9D5A-254FC330E55F}"/>
              </a:ext>
            </a:extLst>
          </p:cNvPr>
          <p:cNvSpPr/>
          <p:nvPr/>
        </p:nvSpPr>
        <p:spPr>
          <a:xfrm>
            <a:off x="6175799" y="1327150"/>
            <a:ext cx="5181600" cy="661236"/>
          </a:xfrm>
          <a:prstGeom prst="roundRect">
            <a:avLst>
              <a:gd name="adj" fmla="val 16334"/>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accent2"/>
                </a:solidFill>
              </a:rPr>
              <a:t>RiskQuest</a:t>
            </a:r>
            <a:r>
              <a:rPr lang="en-US" sz="1400" dirty="0">
                <a:solidFill>
                  <a:schemeClr val="accent2"/>
                </a:solidFill>
              </a:rPr>
              <a:t> </a:t>
            </a:r>
            <a:r>
              <a:rPr lang="en-US" sz="1400" dirty="0">
                <a:solidFill>
                  <a:schemeClr val="bg1"/>
                </a:solidFill>
              </a:rPr>
              <a:t>is your strategic partner on ESG data foundation</a:t>
            </a:r>
          </a:p>
        </p:txBody>
      </p:sp>
      <p:sp>
        <p:nvSpPr>
          <p:cNvPr id="13" name="TextBox 2">
            <a:extLst>
              <a:ext uri="{FF2B5EF4-FFF2-40B4-BE49-F238E27FC236}">
                <a16:creationId xmlns:a16="http://schemas.microsoft.com/office/drawing/2014/main" id="{2EBE89F5-71C0-BA22-ED6F-32795E743FA5}"/>
              </a:ext>
            </a:extLst>
          </p:cNvPr>
          <p:cNvSpPr txBox="1"/>
          <p:nvPr/>
        </p:nvSpPr>
        <p:spPr>
          <a:xfrm>
            <a:off x="1850126" y="5301297"/>
            <a:ext cx="8491749" cy="612934"/>
          </a:xfrm>
          <a:prstGeom prst="roundRect">
            <a:avLst/>
          </a:prstGeom>
          <a:solidFill>
            <a:schemeClr val="bg1">
              <a:lumMod val="75000"/>
            </a:schemeClr>
          </a:solidFill>
        </p:spPr>
        <p:txBody>
          <a:bodyPr wrap="square" lIns="91440" tIns="45720" rIns="91440" bIns="45720" rtlCol="0" anchor="t">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GB" sz="1000" i="1"/>
              <a:t>Financed emissions, also known as financed Scope 3 emissions, specifically relate to the emissions resulting from the investments and lending activities of financial institutions, such as banks. When a bank provides financing to a company or project, it indirectly contributes to the emissions associated with that company's or project's operations.</a:t>
            </a:r>
          </a:p>
        </p:txBody>
      </p:sp>
    </p:spTree>
    <p:extLst>
      <p:ext uri="{BB962C8B-B14F-4D97-AF65-F5344CB8AC3E}">
        <p14:creationId xmlns:p14="http://schemas.microsoft.com/office/powerpoint/2010/main" val="410665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0024552B-C5E1-AC1A-13D0-66FCDB2BE270}"/>
              </a:ext>
            </a:extLst>
          </p:cNvPr>
          <p:cNvCxnSpPr>
            <a:cxnSpLocks/>
            <a:stCxn id="9" idx="1"/>
            <a:endCxn id="34" idx="2"/>
          </p:cNvCxnSpPr>
          <p:nvPr/>
        </p:nvCxnSpPr>
        <p:spPr>
          <a:xfrm>
            <a:off x="7511562" y="2638424"/>
            <a:ext cx="4233" cy="1635770"/>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370E81-339D-0EAF-06CA-9D91578DD351}"/>
              </a:ext>
            </a:extLst>
          </p:cNvPr>
          <p:cNvCxnSpPr>
            <a:cxnSpLocks/>
            <a:stCxn id="11" idx="1"/>
            <a:endCxn id="35" idx="0"/>
          </p:cNvCxnSpPr>
          <p:nvPr/>
        </p:nvCxnSpPr>
        <p:spPr>
          <a:xfrm flipH="1">
            <a:off x="4870025" y="2638425"/>
            <a:ext cx="1" cy="592676"/>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461519-0728-BB64-0C0B-58D15B5C52D4}"/>
              </a:ext>
            </a:extLst>
          </p:cNvPr>
          <p:cNvCxnSpPr>
            <a:cxnSpLocks/>
            <a:stCxn id="10" idx="1"/>
            <a:endCxn id="32" idx="0"/>
          </p:cNvCxnSpPr>
          <p:nvPr/>
        </p:nvCxnSpPr>
        <p:spPr>
          <a:xfrm flipH="1">
            <a:off x="2224256" y="2638424"/>
            <a:ext cx="4235" cy="592676"/>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2595C1-6C79-0F59-42ED-712C6E5A17EC}"/>
              </a:ext>
            </a:extLst>
          </p:cNvPr>
          <p:cNvCxnSpPr>
            <a:cxnSpLocks/>
            <a:stCxn id="14" idx="1"/>
            <a:endCxn id="33" idx="0"/>
          </p:cNvCxnSpPr>
          <p:nvPr/>
        </p:nvCxnSpPr>
        <p:spPr>
          <a:xfrm flipH="1">
            <a:off x="10110891" y="2638424"/>
            <a:ext cx="8469" cy="592677"/>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9" name="Flowchart: Display 8">
            <a:extLst>
              <a:ext uri="{FF2B5EF4-FFF2-40B4-BE49-F238E27FC236}">
                <a16:creationId xmlns:a16="http://schemas.microsoft.com/office/drawing/2014/main" id="{73959662-DE65-251F-E043-33BA52E8C699}"/>
              </a:ext>
            </a:extLst>
          </p:cNvPr>
          <p:cNvSpPr>
            <a:spLocks/>
          </p:cNvSpPr>
          <p:nvPr/>
        </p:nvSpPr>
        <p:spPr>
          <a:xfrm rot="16200000">
            <a:off x="6804595" y="1262591"/>
            <a:ext cx="1413933" cy="1337733"/>
          </a:xfrm>
          <a:prstGeom prst="flowChartDisplay">
            <a:avLst/>
          </a:prstGeom>
          <a:solidFill>
            <a:srgbClr val="FAA6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sz="1200" b="1">
                <a:solidFill>
                  <a:schemeClr val="bg1"/>
                </a:solidFill>
              </a:rPr>
              <a:t>Taxonomy </a:t>
            </a:r>
            <a:endParaRPr lang="nl-NL" sz="1200" b="1">
              <a:solidFill>
                <a:schemeClr val="bg1"/>
              </a:solidFill>
            </a:endParaRPr>
          </a:p>
        </p:txBody>
      </p:sp>
      <p:sp>
        <p:nvSpPr>
          <p:cNvPr id="10" name="Flowchart: Display 9">
            <a:extLst>
              <a:ext uri="{FF2B5EF4-FFF2-40B4-BE49-F238E27FC236}">
                <a16:creationId xmlns:a16="http://schemas.microsoft.com/office/drawing/2014/main" id="{3FAAFB7F-1B9B-AA19-4E1C-F9E9EE12ED64}"/>
              </a:ext>
            </a:extLst>
          </p:cNvPr>
          <p:cNvSpPr>
            <a:spLocks/>
          </p:cNvSpPr>
          <p:nvPr/>
        </p:nvSpPr>
        <p:spPr>
          <a:xfrm rot="16200000">
            <a:off x="1521524" y="1262591"/>
            <a:ext cx="1413933" cy="1337733"/>
          </a:xfrm>
          <a:prstGeom prst="flowChartDisplay">
            <a:avLst/>
          </a:prstGeom>
          <a:solidFill>
            <a:srgbClr val="FAA6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sz="1200" b="1"/>
              <a:t>CRR</a:t>
            </a:r>
          </a:p>
        </p:txBody>
      </p:sp>
      <p:sp>
        <p:nvSpPr>
          <p:cNvPr id="11" name="Flowchart: Display 10">
            <a:extLst>
              <a:ext uri="{FF2B5EF4-FFF2-40B4-BE49-F238E27FC236}">
                <a16:creationId xmlns:a16="http://schemas.microsoft.com/office/drawing/2014/main" id="{FF10E711-073F-8E2A-BACF-4DE43487105E}"/>
              </a:ext>
            </a:extLst>
          </p:cNvPr>
          <p:cNvSpPr>
            <a:spLocks/>
          </p:cNvSpPr>
          <p:nvPr/>
        </p:nvSpPr>
        <p:spPr>
          <a:xfrm rot="16200000">
            <a:off x="4163059" y="1262592"/>
            <a:ext cx="1413933" cy="1337733"/>
          </a:xfrm>
          <a:prstGeom prst="flowChartDisplay">
            <a:avLst/>
          </a:prstGeom>
          <a:solidFill>
            <a:srgbClr val="FAA6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1200" b="1"/>
              <a:t> NFRD - CSRD</a:t>
            </a:r>
            <a:endParaRPr lang="nl-NL" sz="1200" b="1"/>
          </a:p>
        </p:txBody>
      </p:sp>
      <p:sp>
        <p:nvSpPr>
          <p:cNvPr id="14" name="Flowchart: Display 13">
            <a:extLst>
              <a:ext uri="{FF2B5EF4-FFF2-40B4-BE49-F238E27FC236}">
                <a16:creationId xmlns:a16="http://schemas.microsoft.com/office/drawing/2014/main" id="{C00F1B31-8339-7B37-B34A-92A959A814FB}"/>
              </a:ext>
            </a:extLst>
          </p:cNvPr>
          <p:cNvSpPr>
            <a:spLocks/>
          </p:cNvSpPr>
          <p:nvPr/>
        </p:nvSpPr>
        <p:spPr>
          <a:xfrm rot="16200000">
            <a:off x="9412393" y="1262591"/>
            <a:ext cx="1413933" cy="1337733"/>
          </a:xfrm>
          <a:prstGeom prst="flowChartDisplay">
            <a:avLst/>
          </a:prstGeom>
          <a:solidFill>
            <a:srgbClr val="FAA6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sz="1200" b="1"/>
              <a:t>SFDR</a:t>
            </a:r>
          </a:p>
        </p:txBody>
      </p:sp>
      <p:sp>
        <p:nvSpPr>
          <p:cNvPr id="28" name="Rectangle: Rounded Corners 27">
            <a:extLst>
              <a:ext uri="{FF2B5EF4-FFF2-40B4-BE49-F238E27FC236}">
                <a16:creationId xmlns:a16="http://schemas.microsoft.com/office/drawing/2014/main" id="{64E971A3-713F-1487-55CA-A39D2F6D6913}"/>
              </a:ext>
            </a:extLst>
          </p:cNvPr>
          <p:cNvSpPr>
            <a:spLocks/>
          </p:cNvSpPr>
          <p:nvPr/>
        </p:nvSpPr>
        <p:spPr>
          <a:xfrm>
            <a:off x="6380492" y="3231101"/>
            <a:ext cx="2270605" cy="1043094"/>
          </a:xfrm>
          <a:prstGeom prst="roundRect">
            <a:avLst/>
          </a:prstGeom>
          <a:solidFill>
            <a:srgbClr val="3C3C3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Classifies</a:t>
            </a:r>
            <a:r>
              <a:rPr lang="en-US" sz="1200"/>
              <a:t> sustainable economic activities.</a:t>
            </a:r>
            <a:endParaRPr lang="nl-NL" sz="1200"/>
          </a:p>
        </p:txBody>
      </p:sp>
      <p:sp>
        <p:nvSpPr>
          <p:cNvPr id="29" name="Rectangle: Rounded Corners 28">
            <a:extLst>
              <a:ext uri="{FF2B5EF4-FFF2-40B4-BE49-F238E27FC236}">
                <a16:creationId xmlns:a16="http://schemas.microsoft.com/office/drawing/2014/main" id="{CE23858E-836E-BB22-949A-7D4D10D1454D}"/>
              </a:ext>
            </a:extLst>
          </p:cNvPr>
          <p:cNvSpPr>
            <a:spLocks/>
          </p:cNvSpPr>
          <p:nvPr/>
        </p:nvSpPr>
        <p:spPr>
          <a:xfrm>
            <a:off x="3734722" y="3231102"/>
            <a:ext cx="2270605" cy="1043094"/>
          </a:xfrm>
          <a:prstGeom prst="roundRect">
            <a:avLst/>
          </a:prstGeom>
          <a:solidFill>
            <a:srgbClr val="3C3C3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Enhances </a:t>
            </a:r>
            <a:r>
              <a:rPr lang="en-US" sz="1200" b="1"/>
              <a:t>non-financial information disclosure </a:t>
            </a:r>
            <a:r>
              <a:rPr lang="en-US" sz="1200"/>
              <a:t>requirements.</a:t>
            </a:r>
            <a:endParaRPr lang="nl-NL" sz="1200"/>
          </a:p>
        </p:txBody>
      </p:sp>
      <p:sp>
        <p:nvSpPr>
          <p:cNvPr id="32" name="Rectangle: Rounded Corners 31">
            <a:extLst>
              <a:ext uri="{FF2B5EF4-FFF2-40B4-BE49-F238E27FC236}">
                <a16:creationId xmlns:a16="http://schemas.microsoft.com/office/drawing/2014/main" id="{336054F7-80ED-700C-CFFB-F33F2455B9D3}"/>
              </a:ext>
            </a:extLst>
          </p:cNvPr>
          <p:cNvSpPr>
            <a:spLocks/>
          </p:cNvSpPr>
          <p:nvPr/>
        </p:nvSpPr>
        <p:spPr>
          <a:xfrm>
            <a:off x="1088953" y="3231100"/>
            <a:ext cx="2270605" cy="1043094"/>
          </a:xfrm>
          <a:prstGeom prst="roundRect">
            <a:avLst/>
          </a:prstGeom>
          <a:solidFill>
            <a:srgbClr val="3C3C3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 </a:t>
            </a:r>
            <a:r>
              <a:rPr lang="en-US" sz="1200" b="1"/>
              <a:t>Incorporates climate and environmental risks </a:t>
            </a:r>
            <a:r>
              <a:rPr lang="en-US" sz="1200"/>
              <a:t>into banking regulations.</a:t>
            </a:r>
            <a:endParaRPr lang="nl-NL" sz="1200"/>
          </a:p>
        </p:txBody>
      </p:sp>
      <p:sp>
        <p:nvSpPr>
          <p:cNvPr id="33" name="Rectangle: Rounded Corners 32">
            <a:extLst>
              <a:ext uri="{FF2B5EF4-FFF2-40B4-BE49-F238E27FC236}">
                <a16:creationId xmlns:a16="http://schemas.microsoft.com/office/drawing/2014/main" id="{A2BF575A-10BF-5031-413C-3877BE8AB01B}"/>
              </a:ext>
            </a:extLst>
          </p:cNvPr>
          <p:cNvSpPr>
            <a:spLocks/>
          </p:cNvSpPr>
          <p:nvPr/>
        </p:nvSpPr>
        <p:spPr>
          <a:xfrm>
            <a:off x="8975588" y="3231101"/>
            <a:ext cx="2270605" cy="1043094"/>
          </a:xfrm>
          <a:prstGeom prst="roundRect">
            <a:avLst/>
          </a:prstGeom>
          <a:solidFill>
            <a:srgbClr val="3C3C3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Enhances</a:t>
            </a:r>
            <a:r>
              <a:rPr lang="en-US" sz="1200" dirty="0"/>
              <a:t> </a:t>
            </a:r>
            <a:r>
              <a:rPr lang="en-US" sz="1200" b="1" dirty="0"/>
              <a:t>transparency</a:t>
            </a:r>
            <a:r>
              <a:rPr lang="en-US" sz="1200" dirty="0"/>
              <a:t> by making sustainable profile of funds more comparable in finance sector.</a:t>
            </a:r>
            <a:endParaRPr lang="nl-NL" sz="1200" dirty="0"/>
          </a:p>
        </p:txBody>
      </p:sp>
      <p:sp>
        <p:nvSpPr>
          <p:cNvPr id="34" name="Rectangle: Rounded Corners 33">
            <a:extLst>
              <a:ext uri="{FF2B5EF4-FFF2-40B4-BE49-F238E27FC236}">
                <a16:creationId xmlns:a16="http://schemas.microsoft.com/office/drawing/2014/main" id="{5BD1AEED-E0B7-2BE3-5B62-D37CBF8C7821}"/>
              </a:ext>
            </a:extLst>
          </p:cNvPr>
          <p:cNvSpPr>
            <a:spLocks/>
          </p:cNvSpPr>
          <p:nvPr/>
        </p:nvSpPr>
        <p:spPr>
          <a:xfrm>
            <a:off x="6380492" y="3231100"/>
            <a:ext cx="2270605" cy="1043094"/>
          </a:xfrm>
          <a:prstGeom prst="roundRect">
            <a:avLst/>
          </a:prstGeom>
          <a:solidFill>
            <a:srgbClr val="3C3C3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Classifies</a:t>
            </a:r>
            <a:r>
              <a:rPr lang="en-US" sz="1200"/>
              <a:t> sustainable economic activities for disclosure.</a:t>
            </a:r>
            <a:endParaRPr lang="nl-NL" sz="1200"/>
          </a:p>
        </p:txBody>
      </p:sp>
      <p:sp>
        <p:nvSpPr>
          <p:cNvPr id="35" name="Rectangle: Rounded Corners 34">
            <a:extLst>
              <a:ext uri="{FF2B5EF4-FFF2-40B4-BE49-F238E27FC236}">
                <a16:creationId xmlns:a16="http://schemas.microsoft.com/office/drawing/2014/main" id="{25EF169D-E016-D2D5-4DB3-B284CA2CAE32}"/>
              </a:ext>
            </a:extLst>
          </p:cNvPr>
          <p:cNvSpPr>
            <a:spLocks/>
          </p:cNvSpPr>
          <p:nvPr/>
        </p:nvSpPr>
        <p:spPr>
          <a:xfrm>
            <a:off x="3734722" y="3231101"/>
            <a:ext cx="2270605" cy="1043094"/>
          </a:xfrm>
          <a:prstGeom prst="roundRect">
            <a:avLst/>
          </a:prstGeom>
          <a:solidFill>
            <a:srgbClr val="3C3C3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Enhances</a:t>
            </a:r>
            <a:r>
              <a:rPr lang="en-US" sz="1200"/>
              <a:t> </a:t>
            </a:r>
            <a:r>
              <a:rPr lang="en-US" sz="1200" b="1"/>
              <a:t>non-financial information disclosure </a:t>
            </a:r>
            <a:r>
              <a:rPr lang="en-US" sz="1200"/>
              <a:t>requirements.</a:t>
            </a:r>
            <a:endParaRPr lang="nl-NL" sz="1200"/>
          </a:p>
        </p:txBody>
      </p:sp>
      <p:sp>
        <p:nvSpPr>
          <p:cNvPr id="36" name="Rectangle: Rounded Corners 35">
            <a:extLst>
              <a:ext uri="{FF2B5EF4-FFF2-40B4-BE49-F238E27FC236}">
                <a16:creationId xmlns:a16="http://schemas.microsoft.com/office/drawing/2014/main" id="{407BBB5E-B24C-AAE9-6B9D-FDE310C325DC}"/>
              </a:ext>
            </a:extLst>
          </p:cNvPr>
          <p:cNvSpPr>
            <a:spLocks/>
          </p:cNvSpPr>
          <p:nvPr/>
        </p:nvSpPr>
        <p:spPr>
          <a:xfrm>
            <a:off x="1088953" y="4772871"/>
            <a:ext cx="2270605" cy="1043094"/>
          </a:xfrm>
          <a:prstGeom prst="roundRect">
            <a:avLst/>
          </a:prstGeom>
          <a:solidFill>
            <a:schemeClr val="tx2">
              <a:lumMod val="40000"/>
              <a:lumOff val="6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Banks and financial institutions</a:t>
            </a:r>
            <a:r>
              <a:rPr lang="en-US" sz="1200"/>
              <a:t> within EU.</a:t>
            </a:r>
            <a:endParaRPr lang="nl-NL" sz="1200"/>
          </a:p>
        </p:txBody>
      </p:sp>
      <p:sp>
        <p:nvSpPr>
          <p:cNvPr id="37" name="Rectangle: Rounded Corners 36">
            <a:extLst>
              <a:ext uri="{FF2B5EF4-FFF2-40B4-BE49-F238E27FC236}">
                <a16:creationId xmlns:a16="http://schemas.microsoft.com/office/drawing/2014/main" id="{00EFB820-EEE1-8271-740D-824D94E6A66B}"/>
              </a:ext>
            </a:extLst>
          </p:cNvPr>
          <p:cNvSpPr>
            <a:spLocks/>
          </p:cNvSpPr>
          <p:nvPr/>
        </p:nvSpPr>
        <p:spPr>
          <a:xfrm>
            <a:off x="8975588" y="4772872"/>
            <a:ext cx="2270605" cy="1043094"/>
          </a:xfrm>
          <a:prstGeom prst="roundRect">
            <a:avLst/>
          </a:prstGeom>
          <a:solidFill>
            <a:schemeClr val="tx2">
              <a:lumMod val="40000"/>
              <a:lumOff val="6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Participants of </a:t>
            </a:r>
            <a:r>
              <a:rPr lang="en-US" sz="1200" b="1"/>
              <a:t>financial markets</a:t>
            </a:r>
            <a:endParaRPr lang="nl-NL" sz="1200" b="1"/>
          </a:p>
        </p:txBody>
      </p:sp>
      <p:sp>
        <p:nvSpPr>
          <p:cNvPr id="38" name="Rectangle: Rounded Corners 37">
            <a:extLst>
              <a:ext uri="{FF2B5EF4-FFF2-40B4-BE49-F238E27FC236}">
                <a16:creationId xmlns:a16="http://schemas.microsoft.com/office/drawing/2014/main" id="{C3C449B0-2BAE-C7B8-30EC-CB4DDB345632}"/>
              </a:ext>
            </a:extLst>
          </p:cNvPr>
          <p:cNvSpPr>
            <a:spLocks/>
          </p:cNvSpPr>
          <p:nvPr/>
        </p:nvSpPr>
        <p:spPr>
          <a:xfrm>
            <a:off x="6380492" y="4772871"/>
            <a:ext cx="2270605" cy="1043094"/>
          </a:xfrm>
          <a:prstGeom prst="roundRect">
            <a:avLst/>
          </a:prstGeom>
          <a:solidFill>
            <a:schemeClr val="tx2">
              <a:lumMod val="40000"/>
              <a:lumOff val="6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Corporates that disclose under the </a:t>
            </a:r>
            <a:r>
              <a:rPr lang="en-US" sz="1200" b="1"/>
              <a:t>NFRD – CSRD</a:t>
            </a:r>
            <a:r>
              <a:rPr lang="en-US" sz="1200"/>
              <a:t>.</a:t>
            </a:r>
            <a:endParaRPr lang="nl-NL" sz="1200"/>
          </a:p>
        </p:txBody>
      </p:sp>
      <p:sp>
        <p:nvSpPr>
          <p:cNvPr id="39" name="Rectangle: Rounded Corners 38">
            <a:extLst>
              <a:ext uri="{FF2B5EF4-FFF2-40B4-BE49-F238E27FC236}">
                <a16:creationId xmlns:a16="http://schemas.microsoft.com/office/drawing/2014/main" id="{981BC4D3-EC1B-C78C-7299-34FA049101BF}"/>
              </a:ext>
            </a:extLst>
          </p:cNvPr>
          <p:cNvSpPr>
            <a:spLocks/>
          </p:cNvSpPr>
          <p:nvPr/>
        </p:nvSpPr>
        <p:spPr>
          <a:xfrm>
            <a:off x="3734722" y="4772872"/>
            <a:ext cx="2270605" cy="1043094"/>
          </a:xfrm>
          <a:prstGeom prst="roundRect">
            <a:avLst/>
          </a:prstGeom>
          <a:solidFill>
            <a:schemeClr val="tx2">
              <a:lumMod val="40000"/>
              <a:lumOff val="6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Companies</a:t>
            </a:r>
            <a:r>
              <a:rPr lang="en-US" sz="1200" b="1"/>
              <a:t> </a:t>
            </a:r>
            <a:r>
              <a:rPr lang="en-US" sz="1200"/>
              <a:t>with 500+ employees. </a:t>
            </a:r>
            <a:r>
              <a:rPr lang="en-US" sz="1200" b="1"/>
              <a:t>CSRD extends the scope to more companies</a:t>
            </a:r>
            <a:r>
              <a:rPr lang="en-US" sz="1200"/>
              <a:t>.</a:t>
            </a:r>
          </a:p>
        </p:txBody>
      </p:sp>
      <p:sp>
        <p:nvSpPr>
          <p:cNvPr id="68" name="Title 67">
            <a:extLst>
              <a:ext uri="{FF2B5EF4-FFF2-40B4-BE49-F238E27FC236}">
                <a16:creationId xmlns:a16="http://schemas.microsoft.com/office/drawing/2014/main" id="{9583EA33-01A5-FA4F-487C-20F01321A69F}"/>
              </a:ext>
            </a:extLst>
          </p:cNvPr>
          <p:cNvSpPr>
            <a:spLocks noGrp="1"/>
          </p:cNvSpPr>
          <p:nvPr>
            <p:ph type="title"/>
          </p:nvPr>
        </p:nvSpPr>
        <p:spPr/>
        <p:txBody>
          <a:bodyPr/>
          <a:lstStyle/>
          <a:p>
            <a:r>
              <a:rPr lang="en-US"/>
              <a:t>ESG Data </a:t>
            </a:r>
            <a:r>
              <a:rPr lang="en-US" dirty="0"/>
              <a:t>EU Regulations and Directives</a:t>
            </a:r>
            <a:endParaRPr lang="nl-NL"/>
          </a:p>
        </p:txBody>
      </p:sp>
      <p:cxnSp>
        <p:nvCxnSpPr>
          <p:cNvPr id="72" name="Straight Arrow Connector 71">
            <a:extLst>
              <a:ext uri="{FF2B5EF4-FFF2-40B4-BE49-F238E27FC236}">
                <a16:creationId xmlns:a16="http://schemas.microsoft.com/office/drawing/2014/main" id="{EEC79E93-0EA2-099B-B19F-84D81BEBC23E}"/>
              </a:ext>
            </a:extLst>
          </p:cNvPr>
          <p:cNvCxnSpPr>
            <a:cxnSpLocks/>
            <a:stCxn id="38" idx="0"/>
            <a:endCxn id="34" idx="2"/>
          </p:cNvCxnSpPr>
          <p:nvPr/>
        </p:nvCxnSpPr>
        <p:spPr>
          <a:xfrm flipV="1">
            <a:off x="7515795" y="4274194"/>
            <a:ext cx="0" cy="498677"/>
          </a:xfrm>
          <a:prstGeom prst="straightConnector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2A77B74-3625-72AE-06E0-6F413E85CD9F}"/>
              </a:ext>
            </a:extLst>
          </p:cNvPr>
          <p:cNvCxnSpPr>
            <a:cxnSpLocks/>
            <a:stCxn id="39" idx="0"/>
            <a:endCxn id="35" idx="2"/>
          </p:cNvCxnSpPr>
          <p:nvPr/>
        </p:nvCxnSpPr>
        <p:spPr>
          <a:xfrm flipV="1">
            <a:off x="4870025" y="4274195"/>
            <a:ext cx="0" cy="498677"/>
          </a:xfrm>
          <a:prstGeom prst="straightConnector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59D15A6-4553-3ADD-361C-A563429DAAFE}"/>
              </a:ext>
            </a:extLst>
          </p:cNvPr>
          <p:cNvCxnSpPr>
            <a:cxnSpLocks/>
            <a:stCxn id="36" idx="0"/>
            <a:endCxn id="32" idx="2"/>
          </p:cNvCxnSpPr>
          <p:nvPr/>
        </p:nvCxnSpPr>
        <p:spPr>
          <a:xfrm flipV="1">
            <a:off x="2224256" y="4274194"/>
            <a:ext cx="0" cy="498677"/>
          </a:xfrm>
          <a:prstGeom prst="straightConnector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2DDA667-81F4-3744-72ED-1D552A618EC1}"/>
              </a:ext>
            </a:extLst>
          </p:cNvPr>
          <p:cNvCxnSpPr>
            <a:cxnSpLocks/>
            <a:stCxn id="37" idx="0"/>
            <a:endCxn id="33" idx="2"/>
          </p:cNvCxnSpPr>
          <p:nvPr/>
        </p:nvCxnSpPr>
        <p:spPr>
          <a:xfrm flipV="1">
            <a:off x="10110891" y="4274195"/>
            <a:ext cx="0" cy="498677"/>
          </a:xfrm>
          <a:prstGeom prst="straightConnector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31" name="Slide Number Placeholder 3">
            <a:extLst>
              <a:ext uri="{FF2B5EF4-FFF2-40B4-BE49-F238E27FC236}">
                <a16:creationId xmlns:a16="http://schemas.microsoft.com/office/drawing/2014/main" id="{5EF3BDB5-8463-46DC-4A7C-49ED9F7E7480}"/>
              </a:ext>
            </a:extLst>
          </p:cNvPr>
          <p:cNvSpPr>
            <a:spLocks noGrp="1"/>
          </p:cNvSpPr>
          <p:nvPr>
            <p:ph type="sldNum" sz="quarter" idx="12"/>
          </p:nvPr>
        </p:nvSpPr>
        <p:spPr>
          <a:xfrm>
            <a:off x="8610600" y="6356350"/>
            <a:ext cx="2743200" cy="365125"/>
          </a:xfrm>
        </p:spPr>
        <p:txBody>
          <a:bodyPr/>
          <a:lstStyle/>
          <a:p>
            <a:fld id="{2CA4E04A-0FEC-45B6-9A93-7B4FF7F67FA6}" type="slidenum">
              <a:rPr lang="en-NL" smtClean="0"/>
              <a:t>4</a:t>
            </a:fld>
            <a:endParaRPr lang="en-NL"/>
          </a:p>
        </p:txBody>
      </p:sp>
    </p:spTree>
    <p:extLst>
      <p:ext uri="{BB962C8B-B14F-4D97-AF65-F5344CB8AC3E}">
        <p14:creationId xmlns:p14="http://schemas.microsoft.com/office/powerpoint/2010/main" val="137507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E7C6-C4D8-E5DC-5C20-A26AA21827B0}"/>
              </a:ext>
            </a:extLst>
          </p:cNvPr>
          <p:cNvSpPr>
            <a:spLocks noGrp="1"/>
          </p:cNvSpPr>
          <p:nvPr>
            <p:ph type="title"/>
          </p:nvPr>
        </p:nvSpPr>
        <p:spPr/>
        <p:txBody>
          <a:bodyPr/>
          <a:lstStyle/>
          <a:p>
            <a:r>
              <a:rPr lang="en-US" dirty="0"/>
              <a:t>ESG Data Foundation and deliverables </a:t>
            </a:r>
          </a:p>
        </p:txBody>
      </p:sp>
      <p:sp>
        <p:nvSpPr>
          <p:cNvPr id="4" name="Slide Number Placeholder 3">
            <a:extLst>
              <a:ext uri="{FF2B5EF4-FFF2-40B4-BE49-F238E27FC236}">
                <a16:creationId xmlns:a16="http://schemas.microsoft.com/office/drawing/2014/main" id="{D9C0A689-37E7-B79F-D1F6-201B75916E97}"/>
              </a:ext>
            </a:extLst>
          </p:cNvPr>
          <p:cNvSpPr>
            <a:spLocks noGrp="1"/>
          </p:cNvSpPr>
          <p:nvPr>
            <p:ph type="sldNum" sz="quarter" idx="12"/>
          </p:nvPr>
        </p:nvSpPr>
        <p:spPr/>
        <p:txBody>
          <a:bodyPr/>
          <a:lstStyle/>
          <a:p>
            <a:fld id="{2CA4E04A-0FEC-45B6-9A93-7B4FF7F67FA6}" type="slidenum">
              <a:rPr lang="en-NL" smtClean="0"/>
              <a:t>5</a:t>
            </a:fld>
            <a:endParaRPr lang="en-NL"/>
          </a:p>
        </p:txBody>
      </p:sp>
      <p:sp>
        <p:nvSpPr>
          <p:cNvPr id="5" name="Rectangle: Rounded Corners 4">
            <a:extLst>
              <a:ext uri="{FF2B5EF4-FFF2-40B4-BE49-F238E27FC236}">
                <a16:creationId xmlns:a16="http://schemas.microsoft.com/office/drawing/2014/main" id="{7D8B7F4C-6356-10A1-7E22-2755BE2F27B8}"/>
              </a:ext>
            </a:extLst>
          </p:cNvPr>
          <p:cNvSpPr/>
          <p:nvPr/>
        </p:nvSpPr>
        <p:spPr>
          <a:xfrm>
            <a:off x="595960" y="2139376"/>
            <a:ext cx="2004098" cy="1748016"/>
          </a:xfrm>
          <a:prstGeom prst="roundRect">
            <a:avLst>
              <a:gd name="adj" fmla="val 6731"/>
            </a:avLst>
          </a:prstGeom>
          <a:solidFill>
            <a:schemeClr val="bg1">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0000"/>
              </a:lnSpc>
              <a:spcBef>
                <a:spcPts val="0"/>
              </a:spcBef>
            </a:pPr>
            <a:r>
              <a:rPr lang="en-GB" sz="1400" b="1">
                <a:solidFill>
                  <a:schemeClr val="bg1"/>
                </a:solidFill>
                <a:latin typeface="DM Sans" pitchFamily="2" charset="0"/>
              </a:rPr>
              <a:t>Investigate requirements </a:t>
            </a:r>
          </a:p>
          <a:p>
            <a:pPr algn="l">
              <a:lnSpc>
                <a:spcPct val="100000"/>
              </a:lnSpc>
              <a:spcBef>
                <a:spcPts val="0"/>
              </a:spcBef>
            </a:pPr>
            <a:endParaRPr lang="en-GB" sz="1200">
              <a:solidFill>
                <a:schemeClr val="bg1"/>
              </a:solidFill>
              <a:latin typeface="DM Sans" pitchFamily="2" charset="0"/>
            </a:endParaRPr>
          </a:p>
          <a:p>
            <a:r>
              <a:rPr lang="en-GB" sz="1200">
                <a:solidFill>
                  <a:schemeClr val="bg1"/>
                </a:solidFill>
                <a:latin typeface="DM Sans" pitchFamily="2" charset="0"/>
              </a:rPr>
              <a:t>with </a:t>
            </a:r>
            <a:r>
              <a:rPr lang="en-GB" sz="1200">
                <a:solidFill>
                  <a:schemeClr val="accent2"/>
                </a:solidFill>
                <a:latin typeface="DM Sans" pitchFamily="2" charset="0"/>
              </a:rPr>
              <a:t>business </a:t>
            </a:r>
            <a:r>
              <a:rPr lang="en-GB" sz="1200">
                <a:solidFill>
                  <a:schemeClr val="bg1"/>
                </a:solidFill>
                <a:latin typeface="DM Sans" pitchFamily="2" charset="0"/>
              </a:rPr>
              <a:t>and </a:t>
            </a:r>
            <a:r>
              <a:rPr lang="en-GB" sz="1200">
                <a:solidFill>
                  <a:schemeClr val="accent2"/>
                </a:solidFill>
                <a:latin typeface="DM Sans" pitchFamily="2" charset="0"/>
              </a:rPr>
              <a:t>risk </a:t>
            </a:r>
            <a:r>
              <a:rPr lang="en-GB" sz="1200">
                <a:solidFill>
                  <a:schemeClr val="bg1"/>
                </a:solidFill>
                <a:latin typeface="DM Sans" pitchFamily="2" charset="0"/>
              </a:rPr>
              <a:t>stakeholders. </a:t>
            </a:r>
            <a:endParaRPr lang="en-GB" b="1">
              <a:solidFill>
                <a:schemeClr val="bg1"/>
              </a:solidFill>
              <a:latin typeface="DM Sans" pitchFamily="2" charset="0"/>
            </a:endParaRPr>
          </a:p>
          <a:p>
            <a:pPr algn="l">
              <a:lnSpc>
                <a:spcPct val="100000"/>
              </a:lnSpc>
              <a:spcBef>
                <a:spcPts val="0"/>
              </a:spcBef>
            </a:pPr>
            <a:endParaRPr lang="en-GB" sz="1800">
              <a:solidFill>
                <a:schemeClr val="bg1"/>
              </a:solidFill>
              <a:latin typeface="DM Sans" pitchFamily="2" charset="0"/>
            </a:endParaRPr>
          </a:p>
        </p:txBody>
      </p:sp>
      <p:sp>
        <p:nvSpPr>
          <p:cNvPr id="6" name="Subtitle 2">
            <a:extLst>
              <a:ext uri="{FF2B5EF4-FFF2-40B4-BE49-F238E27FC236}">
                <a16:creationId xmlns:a16="http://schemas.microsoft.com/office/drawing/2014/main" id="{E0CCF8BC-C88A-B056-5147-89130F870EC8}"/>
              </a:ext>
            </a:extLst>
          </p:cNvPr>
          <p:cNvSpPr txBox="1">
            <a:spLocks/>
          </p:cNvSpPr>
          <p:nvPr/>
        </p:nvSpPr>
        <p:spPr>
          <a:xfrm>
            <a:off x="5025568" y="4003952"/>
            <a:ext cx="2052000" cy="1800000"/>
          </a:xfrm>
          <a:prstGeom prst="rect">
            <a:avLst/>
          </a:prstGeom>
          <a:noFill/>
          <a:ln>
            <a:no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200" dirty="0">
                <a:latin typeface="DM Sans" pitchFamily="2" charset="0"/>
              </a:rPr>
              <a:t>       Flexible environment to investigate data</a:t>
            </a:r>
          </a:p>
        </p:txBody>
      </p:sp>
      <p:sp>
        <p:nvSpPr>
          <p:cNvPr id="7" name="Subtitle 2">
            <a:extLst>
              <a:ext uri="{FF2B5EF4-FFF2-40B4-BE49-F238E27FC236}">
                <a16:creationId xmlns:a16="http://schemas.microsoft.com/office/drawing/2014/main" id="{E8185A03-72D5-D0A1-29E0-91D90B5FC23C}"/>
              </a:ext>
            </a:extLst>
          </p:cNvPr>
          <p:cNvSpPr txBox="1">
            <a:spLocks/>
          </p:cNvSpPr>
          <p:nvPr/>
        </p:nvSpPr>
        <p:spPr>
          <a:xfrm>
            <a:off x="2801497" y="4003951"/>
            <a:ext cx="2052000" cy="1800000"/>
          </a:xfrm>
          <a:prstGeom prst="rect">
            <a:avLst/>
          </a:prstGeom>
          <a:noFill/>
          <a:ln>
            <a:noFill/>
          </a:ln>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200" dirty="0">
                <a:latin typeface="DM Sans" pitchFamily="2" charset="0"/>
              </a:rPr>
              <a:t>       Shortlist of external data vendors (proof of value)</a:t>
            </a:r>
          </a:p>
          <a:p>
            <a:pPr algn="l">
              <a:lnSpc>
                <a:spcPct val="100000"/>
              </a:lnSpc>
              <a:spcBef>
                <a:spcPts val="0"/>
              </a:spcBef>
            </a:pPr>
            <a:r>
              <a:rPr lang="en-US" sz="1200" dirty="0">
                <a:latin typeface="DM Sans" pitchFamily="2" charset="0"/>
              </a:rPr>
              <a:t>       Shortlist of relevant internal systems</a:t>
            </a:r>
          </a:p>
          <a:p>
            <a:pPr algn="l">
              <a:lnSpc>
                <a:spcPct val="100000"/>
              </a:lnSpc>
              <a:spcBef>
                <a:spcPts val="0"/>
              </a:spcBef>
            </a:pPr>
            <a:endParaRPr lang="en-US" sz="1200" dirty="0">
              <a:latin typeface="DM Sans" pitchFamily="2" charset="0"/>
            </a:endParaRPr>
          </a:p>
          <a:p>
            <a:pPr algn="l">
              <a:lnSpc>
                <a:spcPct val="100000"/>
              </a:lnSpc>
              <a:spcBef>
                <a:spcPts val="0"/>
              </a:spcBef>
            </a:pPr>
            <a:endParaRPr lang="en-GB" sz="1200" dirty="0">
              <a:latin typeface="DM Sans" pitchFamily="2" charset="0"/>
            </a:endParaRPr>
          </a:p>
        </p:txBody>
      </p:sp>
      <p:sp>
        <p:nvSpPr>
          <p:cNvPr id="8" name="Subtitle 2">
            <a:extLst>
              <a:ext uri="{FF2B5EF4-FFF2-40B4-BE49-F238E27FC236}">
                <a16:creationId xmlns:a16="http://schemas.microsoft.com/office/drawing/2014/main" id="{4D03EF8D-9121-3BF5-75F2-E7B6FD51BB0E}"/>
              </a:ext>
            </a:extLst>
          </p:cNvPr>
          <p:cNvSpPr txBox="1">
            <a:spLocks/>
          </p:cNvSpPr>
          <p:nvPr/>
        </p:nvSpPr>
        <p:spPr>
          <a:xfrm>
            <a:off x="577426" y="4003951"/>
            <a:ext cx="2052000" cy="1800000"/>
          </a:xfrm>
          <a:prstGeom prst="rect">
            <a:avLst/>
          </a:prstGeom>
          <a:noFill/>
          <a:ln>
            <a:noFill/>
          </a:ln>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200" dirty="0">
                <a:latin typeface="DM Sans" pitchFamily="2" charset="0"/>
              </a:rPr>
              <a:t>      Signed off regulatory compliant requirements document</a:t>
            </a:r>
          </a:p>
        </p:txBody>
      </p:sp>
      <p:cxnSp>
        <p:nvCxnSpPr>
          <p:cNvPr id="9" name="Straight Connector 8">
            <a:extLst>
              <a:ext uri="{FF2B5EF4-FFF2-40B4-BE49-F238E27FC236}">
                <a16:creationId xmlns:a16="http://schemas.microsoft.com/office/drawing/2014/main" id="{A2564733-A19C-69C7-211E-729A8694BA54}"/>
              </a:ext>
            </a:extLst>
          </p:cNvPr>
          <p:cNvCxnSpPr>
            <a:cxnSpLocks/>
          </p:cNvCxnSpPr>
          <p:nvPr/>
        </p:nvCxnSpPr>
        <p:spPr>
          <a:xfrm>
            <a:off x="682101" y="2767107"/>
            <a:ext cx="18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4A6C4F-19C4-2079-8FF8-05E9001D6CC0}"/>
              </a:ext>
            </a:extLst>
          </p:cNvPr>
          <p:cNvCxnSpPr>
            <a:cxnSpLocks/>
          </p:cNvCxnSpPr>
          <p:nvPr/>
        </p:nvCxnSpPr>
        <p:spPr>
          <a:xfrm>
            <a:off x="2718254" y="2273708"/>
            <a:ext cx="0" cy="27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A7269-0B01-CDEF-088B-9E9465650571}"/>
              </a:ext>
            </a:extLst>
          </p:cNvPr>
          <p:cNvCxnSpPr>
            <a:cxnSpLocks/>
          </p:cNvCxnSpPr>
          <p:nvPr/>
        </p:nvCxnSpPr>
        <p:spPr>
          <a:xfrm>
            <a:off x="4941942" y="2266965"/>
            <a:ext cx="0" cy="27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6B6AE8-983F-7F68-5B38-D110A1595646}"/>
              </a:ext>
            </a:extLst>
          </p:cNvPr>
          <p:cNvCxnSpPr>
            <a:cxnSpLocks/>
          </p:cNvCxnSpPr>
          <p:nvPr/>
        </p:nvCxnSpPr>
        <p:spPr>
          <a:xfrm>
            <a:off x="7159452" y="2273708"/>
            <a:ext cx="0" cy="2772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8CF9E2C2-4531-19EE-C8EF-6A3656A7CDE8}"/>
              </a:ext>
            </a:extLst>
          </p:cNvPr>
          <p:cNvSpPr txBox="1">
            <a:spLocks/>
          </p:cNvSpPr>
          <p:nvPr/>
        </p:nvSpPr>
        <p:spPr>
          <a:xfrm>
            <a:off x="7249639" y="4003952"/>
            <a:ext cx="2052000" cy="1800000"/>
          </a:xfrm>
          <a:prstGeom prst="rect">
            <a:avLst/>
          </a:prstGeom>
          <a:noFill/>
          <a:ln>
            <a:no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200" dirty="0">
                <a:latin typeface="DM Sans" pitchFamily="2" charset="0"/>
              </a:rPr>
              <a:t>       Ingestion plan for strategical solution</a:t>
            </a:r>
            <a:endParaRPr lang="en-GB" sz="1200" dirty="0">
              <a:latin typeface="DM Sans" pitchFamily="2" charset="0"/>
            </a:endParaRPr>
          </a:p>
        </p:txBody>
      </p:sp>
      <p:cxnSp>
        <p:nvCxnSpPr>
          <p:cNvPr id="14" name="Straight Connector 13">
            <a:extLst>
              <a:ext uri="{FF2B5EF4-FFF2-40B4-BE49-F238E27FC236}">
                <a16:creationId xmlns:a16="http://schemas.microsoft.com/office/drawing/2014/main" id="{2864A402-758F-D5E5-4025-BB267EE6E998}"/>
              </a:ext>
            </a:extLst>
          </p:cNvPr>
          <p:cNvCxnSpPr>
            <a:cxnSpLocks/>
          </p:cNvCxnSpPr>
          <p:nvPr/>
        </p:nvCxnSpPr>
        <p:spPr>
          <a:xfrm>
            <a:off x="9383140" y="2273708"/>
            <a:ext cx="0" cy="27720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A9CB7C88-8379-E2D1-3EC5-C94931B71933}"/>
              </a:ext>
            </a:extLst>
          </p:cNvPr>
          <p:cNvSpPr txBox="1">
            <a:spLocks/>
          </p:cNvSpPr>
          <p:nvPr/>
        </p:nvSpPr>
        <p:spPr>
          <a:xfrm>
            <a:off x="9473712" y="4003952"/>
            <a:ext cx="2052000" cy="1800000"/>
          </a:xfrm>
          <a:prstGeom prst="rect">
            <a:avLst/>
          </a:prstGeom>
          <a:noFill/>
          <a:ln>
            <a:no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200" dirty="0">
                <a:latin typeface="DM Sans" pitchFamily="2" charset="0"/>
              </a:rPr>
              <a:t>       Compliant reporting on bank portfolio’s</a:t>
            </a:r>
          </a:p>
        </p:txBody>
      </p:sp>
      <p:sp>
        <p:nvSpPr>
          <p:cNvPr id="16" name="Shape 15">
            <a:extLst>
              <a:ext uri="{FF2B5EF4-FFF2-40B4-BE49-F238E27FC236}">
                <a16:creationId xmlns:a16="http://schemas.microsoft.com/office/drawing/2014/main" id="{24C6C455-A575-D84E-626F-12BA22FA85E9}"/>
              </a:ext>
            </a:extLst>
          </p:cNvPr>
          <p:cNvSpPr/>
          <p:nvPr/>
        </p:nvSpPr>
        <p:spPr>
          <a:xfrm>
            <a:off x="6340832" y="4086153"/>
            <a:ext cx="1646996" cy="1580559"/>
          </a:xfrm>
          <a:prstGeom prst="leftCircularArrow">
            <a:avLst>
              <a:gd name="adj1" fmla="val 2470"/>
              <a:gd name="adj2" fmla="val 545813"/>
              <a:gd name="adj3" fmla="val 2364012"/>
              <a:gd name="adj4" fmla="val 8846515"/>
              <a:gd name="adj5" fmla="val 5032"/>
            </a:avLst>
          </a:prstGeom>
          <a:solidFill>
            <a:schemeClr val="bg1">
              <a:lumMod val="25000"/>
            </a:schemeClr>
          </a:solidFill>
          <a:ln w="28575"/>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NL"/>
          </a:p>
        </p:txBody>
      </p:sp>
      <p:sp>
        <p:nvSpPr>
          <p:cNvPr id="17" name="Shape 16">
            <a:extLst>
              <a:ext uri="{FF2B5EF4-FFF2-40B4-BE49-F238E27FC236}">
                <a16:creationId xmlns:a16="http://schemas.microsoft.com/office/drawing/2014/main" id="{5B5CE9F5-B025-29F2-02A9-FBA09710F259}"/>
              </a:ext>
            </a:extLst>
          </p:cNvPr>
          <p:cNvSpPr/>
          <p:nvPr/>
        </p:nvSpPr>
        <p:spPr>
          <a:xfrm rot="10800000" flipH="1">
            <a:off x="4140043" y="1597858"/>
            <a:ext cx="1611230" cy="1580559"/>
          </a:xfrm>
          <a:prstGeom prst="leftCircularArrow">
            <a:avLst>
              <a:gd name="adj1" fmla="val 2470"/>
              <a:gd name="adj2" fmla="val 545813"/>
              <a:gd name="adj3" fmla="val 2364012"/>
              <a:gd name="adj4" fmla="val 8846515"/>
              <a:gd name="adj5" fmla="val 5032"/>
            </a:avLst>
          </a:prstGeom>
          <a:solidFill>
            <a:schemeClr val="bg1">
              <a:lumMod val="25000"/>
            </a:schemeClr>
          </a:solidFill>
          <a:ln w="28575"/>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18" name="Shape 17">
            <a:extLst>
              <a:ext uri="{FF2B5EF4-FFF2-40B4-BE49-F238E27FC236}">
                <a16:creationId xmlns:a16="http://schemas.microsoft.com/office/drawing/2014/main" id="{A4A1861D-F236-A340-1FBA-8872EAC63C24}"/>
              </a:ext>
            </a:extLst>
          </p:cNvPr>
          <p:cNvSpPr/>
          <p:nvPr/>
        </p:nvSpPr>
        <p:spPr>
          <a:xfrm rot="10800000" flipH="1">
            <a:off x="8585159" y="1597858"/>
            <a:ext cx="1611230" cy="1580559"/>
          </a:xfrm>
          <a:prstGeom prst="leftCircularArrow">
            <a:avLst>
              <a:gd name="adj1" fmla="val 2470"/>
              <a:gd name="adj2" fmla="val 545813"/>
              <a:gd name="adj3" fmla="val 2364012"/>
              <a:gd name="adj4" fmla="val 8846515"/>
              <a:gd name="adj5" fmla="val 5032"/>
            </a:avLst>
          </a:prstGeom>
          <a:solidFill>
            <a:schemeClr val="bg1">
              <a:lumMod val="25000"/>
            </a:schemeClr>
          </a:solidFill>
          <a:ln w="28575"/>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19" name="Shape 18">
            <a:extLst>
              <a:ext uri="{FF2B5EF4-FFF2-40B4-BE49-F238E27FC236}">
                <a16:creationId xmlns:a16="http://schemas.microsoft.com/office/drawing/2014/main" id="{0649AE5B-BD34-9B7A-9841-49109D4DBA4C}"/>
              </a:ext>
            </a:extLst>
          </p:cNvPr>
          <p:cNvSpPr/>
          <p:nvPr/>
        </p:nvSpPr>
        <p:spPr>
          <a:xfrm>
            <a:off x="1897336" y="4123223"/>
            <a:ext cx="1646996" cy="1580559"/>
          </a:xfrm>
          <a:prstGeom prst="leftCircularArrow">
            <a:avLst>
              <a:gd name="adj1" fmla="val 2470"/>
              <a:gd name="adj2" fmla="val 545813"/>
              <a:gd name="adj3" fmla="val 2364012"/>
              <a:gd name="adj4" fmla="val 8846515"/>
              <a:gd name="adj5" fmla="val 5032"/>
            </a:avLst>
          </a:prstGeom>
          <a:solidFill>
            <a:schemeClr val="bg1">
              <a:lumMod val="25000"/>
            </a:schemeClr>
          </a:solidFill>
          <a:ln w="28575"/>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NL"/>
          </a:p>
        </p:txBody>
      </p:sp>
      <p:sp>
        <p:nvSpPr>
          <p:cNvPr id="20" name="Rectangle: Rounded Corners 19">
            <a:extLst>
              <a:ext uri="{FF2B5EF4-FFF2-40B4-BE49-F238E27FC236}">
                <a16:creationId xmlns:a16="http://schemas.microsoft.com/office/drawing/2014/main" id="{EBBFDF0F-CC94-5D5F-2C99-A12B2F3A4C19}"/>
              </a:ext>
            </a:extLst>
          </p:cNvPr>
          <p:cNvSpPr/>
          <p:nvPr/>
        </p:nvSpPr>
        <p:spPr>
          <a:xfrm>
            <a:off x="2820452" y="2139376"/>
            <a:ext cx="2004098" cy="1748016"/>
          </a:xfrm>
          <a:prstGeom prst="roundRect">
            <a:avLst>
              <a:gd name="adj" fmla="val 6731"/>
            </a:avLst>
          </a:prstGeom>
          <a:solidFill>
            <a:schemeClr val="bg1">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0000"/>
              </a:lnSpc>
              <a:spcBef>
                <a:spcPts val="0"/>
              </a:spcBef>
            </a:pPr>
            <a:r>
              <a:rPr lang="en-GB" sz="1400" b="1">
                <a:latin typeface="DM Sans" pitchFamily="2" charset="0"/>
              </a:rPr>
              <a:t>Data source investigation</a:t>
            </a:r>
          </a:p>
          <a:p>
            <a:pPr algn="l">
              <a:lnSpc>
                <a:spcPct val="100000"/>
              </a:lnSpc>
              <a:spcBef>
                <a:spcPts val="0"/>
              </a:spcBef>
            </a:pPr>
            <a:endParaRPr lang="en-GB" sz="1200">
              <a:solidFill>
                <a:schemeClr val="bg1"/>
              </a:solidFill>
              <a:latin typeface="DM Sans" pitchFamily="2" charset="0"/>
            </a:endParaRPr>
          </a:p>
          <a:p>
            <a:pPr algn="l">
              <a:lnSpc>
                <a:spcPct val="100000"/>
              </a:lnSpc>
              <a:spcBef>
                <a:spcPts val="0"/>
              </a:spcBef>
            </a:pPr>
            <a:r>
              <a:rPr lang="en-GB" sz="1200">
                <a:solidFill>
                  <a:schemeClr val="bg1"/>
                </a:solidFill>
                <a:latin typeface="DM Sans" pitchFamily="2" charset="0"/>
              </a:rPr>
              <a:t>to identify </a:t>
            </a:r>
            <a:r>
              <a:rPr lang="en-GB" sz="1200">
                <a:solidFill>
                  <a:schemeClr val="accent2"/>
                </a:solidFill>
                <a:latin typeface="DM Sans" pitchFamily="2" charset="0"/>
              </a:rPr>
              <a:t>internal</a:t>
            </a:r>
            <a:r>
              <a:rPr lang="en-GB" sz="1200">
                <a:solidFill>
                  <a:schemeClr val="bg1"/>
                </a:solidFill>
                <a:latin typeface="DM Sans" pitchFamily="2" charset="0"/>
              </a:rPr>
              <a:t> and </a:t>
            </a:r>
            <a:r>
              <a:rPr lang="en-GB" sz="1200">
                <a:solidFill>
                  <a:schemeClr val="accent2"/>
                </a:solidFill>
                <a:latin typeface="DM Sans" pitchFamily="2" charset="0"/>
              </a:rPr>
              <a:t>external</a:t>
            </a:r>
            <a:r>
              <a:rPr lang="en-GB" sz="1200">
                <a:solidFill>
                  <a:schemeClr val="bg1"/>
                </a:solidFill>
                <a:latin typeface="DM Sans" pitchFamily="2" charset="0"/>
              </a:rPr>
              <a:t> sources. Utilize external data vendors when needed.</a:t>
            </a:r>
          </a:p>
        </p:txBody>
      </p:sp>
      <p:cxnSp>
        <p:nvCxnSpPr>
          <p:cNvPr id="21" name="Straight Connector 20">
            <a:extLst>
              <a:ext uri="{FF2B5EF4-FFF2-40B4-BE49-F238E27FC236}">
                <a16:creationId xmlns:a16="http://schemas.microsoft.com/office/drawing/2014/main" id="{8FCCF1A5-86E2-383B-732A-4A5E7AF5B8A7}"/>
              </a:ext>
            </a:extLst>
          </p:cNvPr>
          <p:cNvCxnSpPr>
            <a:cxnSpLocks/>
          </p:cNvCxnSpPr>
          <p:nvPr/>
        </p:nvCxnSpPr>
        <p:spPr>
          <a:xfrm>
            <a:off x="2848652" y="2781585"/>
            <a:ext cx="18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A2AC17E5-42A9-5A49-1D72-4C3C5F9B8F8B}"/>
              </a:ext>
            </a:extLst>
          </p:cNvPr>
          <p:cNvSpPr/>
          <p:nvPr/>
        </p:nvSpPr>
        <p:spPr>
          <a:xfrm>
            <a:off x="5044944" y="2139376"/>
            <a:ext cx="2004098" cy="1748016"/>
          </a:xfrm>
          <a:prstGeom prst="roundRect">
            <a:avLst>
              <a:gd name="adj" fmla="val 6731"/>
            </a:avLst>
          </a:prstGeom>
          <a:solidFill>
            <a:schemeClr val="bg1">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0000"/>
              </a:lnSpc>
              <a:spcBef>
                <a:spcPts val="0"/>
              </a:spcBef>
            </a:pPr>
            <a:r>
              <a:rPr lang="en-GB" sz="1400" b="1">
                <a:latin typeface="DM Sans" pitchFamily="2" charset="0"/>
              </a:rPr>
              <a:t>Sandbox environment setup</a:t>
            </a:r>
            <a:endParaRPr lang="en-GB" sz="1200">
              <a:solidFill>
                <a:schemeClr val="bg1"/>
              </a:solidFill>
              <a:latin typeface="DM Sans" pitchFamily="2" charset="0"/>
            </a:endParaRPr>
          </a:p>
          <a:p>
            <a:endParaRPr lang="en-GB" sz="1200">
              <a:solidFill>
                <a:schemeClr val="bg1"/>
              </a:solidFill>
              <a:latin typeface="DM Sans" pitchFamily="2" charset="0"/>
            </a:endParaRPr>
          </a:p>
          <a:p>
            <a:r>
              <a:rPr lang="en-GB" sz="1200">
                <a:solidFill>
                  <a:schemeClr val="bg1"/>
                </a:solidFill>
                <a:latin typeface="DM Sans" pitchFamily="2" charset="0"/>
              </a:rPr>
              <a:t>to proof value of external data vendors. </a:t>
            </a:r>
          </a:p>
          <a:p>
            <a:r>
              <a:rPr lang="en-GB" sz="1200">
                <a:solidFill>
                  <a:schemeClr val="accent2"/>
                </a:solidFill>
                <a:latin typeface="DM Sans" pitchFamily="2" charset="0"/>
              </a:rPr>
              <a:t>Start small </a:t>
            </a:r>
            <a:r>
              <a:rPr lang="en-GB" sz="1200">
                <a:solidFill>
                  <a:schemeClr val="bg1"/>
                </a:solidFill>
                <a:latin typeface="DM Sans" pitchFamily="2" charset="0"/>
              </a:rPr>
              <a:t>via a pragmatic prototype.</a:t>
            </a:r>
            <a:endParaRPr lang="en-GB" sz="1800">
              <a:solidFill>
                <a:schemeClr val="bg1"/>
              </a:solidFill>
              <a:latin typeface="DM Sans" pitchFamily="2" charset="0"/>
            </a:endParaRPr>
          </a:p>
        </p:txBody>
      </p:sp>
      <p:cxnSp>
        <p:nvCxnSpPr>
          <p:cNvPr id="23" name="Straight Connector 22">
            <a:extLst>
              <a:ext uri="{FF2B5EF4-FFF2-40B4-BE49-F238E27FC236}">
                <a16:creationId xmlns:a16="http://schemas.microsoft.com/office/drawing/2014/main" id="{19D130D0-C038-261E-1E86-2526AB709175}"/>
              </a:ext>
            </a:extLst>
          </p:cNvPr>
          <p:cNvCxnSpPr>
            <a:cxnSpLocks/>
          </p:cNvCxnSpPr>
          <p:nvPr/>
        </p:nvCxnSpPr>
        <p:spPr>
          <a:xfrm>
            <a:off x="5130707" y="2752662"/>
            <a:ext cx="18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1C92303-5375-2F99-2C49-1F1912336719}"/>
              </a:ext>
            </a:extLst>
          </p:cNvPr>
          <p:cNvSpPr/>
          <p:nvPr/>
        </p:nvSpPr>
        <p:spPr>
          <a:xfrm>
            <a:off x="7269436" y="2139376"/>
            <a:ext cx="2004098" cy="1748016"/>
          </a:xfrm>
          <a:prstGeom prst="roundRect">
            <a:avLst>
              <a:gd name="adj" fmla="val 6731"/>
            </a:avLst>
          </a:prstGeom>
          <a:solidFill>
            <a:schemeClr val="bg1">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0000"/>
              </a:lnSpc>
              <a:spcBef>
                <a:spcPts val="0"/>
              </a:spcBef>
            </a:pPr>
            <a:r>
              <a:rPr lang="en-GB" sz="1400" b="1" dirty="0">
                <a:latin typeface="DM Sans" pitchFamily="2" charset="0"/>
              </a:rPr>
              <a:t>Data storage alignment</a:t>
            </a:r>
            <a:endParaRPr lang="en-GB" sz="1200" dirty="0">
              <a:solidFill>
                <a:schemeClr val="bg1"/>
              </a:solidFill>
              <a:latin typeface="DM Sans" pitchFamily="2" charset="0"/>
            </a:endParaRPr>
          </a:p>
          <a:p>
            <a:pPr algn="l">
              <a:lnSpc>
                <a:spcPct val="100000"/>
              </a:lnSpc>
              <a:spcBef>
                <a:spcPts val="0"/>
              </a:spcBef>
            </a:pPr>
            <a:endParaRPr lang="en-GB" sz="1200" dirty="0">
              <a:latin typeface="DM Sans" pitchFamily="2" charset="0"/>
            </a:endParaRPr>
          </a:p>
          <a:p>
            <a:pPr algn="l">
              <a:lnSpc>
                <a:spcPct val="100000"/>
              </a:lnSpc>
              <a:spcBef>
                <a:spcPts val="0"/>
              </a:spcBef>
            </a:pPr>
            <a:r>
              <a:rPr lang="en-GB" sz="1200" dirty="0">
                <a:latin typeface="DM Sans" pitchFamily="2" charset="0"/>
              </a:rPr>
              <a:t>with </a:t>
            </a:r>
            <a:r>
              <a:rPr lang="en-GB" sz="1200" dirty="0">
                <a:solidFill>
                  <a:schemeClr val="accent2"/>
                </a:solidFill>
                <a:latin typeface="DM Sans" pitchFamily="2" charset="0"/>
              </a:rPr>
              <a:t>strategical </a:t>
            </a:r>
            <a:r>
              <a:rPr lang="en-GB" sz="1200" dirty="0">
                <a:latin typeface="DM Sans" pitchFamily="2" charset="0"/>
              </a:rPr>
              <a:t>ESG solutions. Source data to regulatory reporting or e.g. Risk Modelling</a:t>
            </a:r>
            <a:endParaRPr lang="en-GB" sz="1800" dirty="0">
              <a:solidFill>
                <a:schemeClr val="bg1"/>
              </a:solidFill>
              <a:latin typeface="DM Sans" pitchFamily="2" charset="0"/>
            </a:endParaRPr>
          </a:p>
        </p:txBody>
      </p:sp>
      <p:cxnSp>
        <p:nvCxnSpPr>
          <p:cNvPr id="25" name="Straight Connector 24">
            <a:extLst>
              <a:ext uri="{FF2B5EF4-FFF2-40B4-BE49-F238E27FC236}">
                <a16:creationId xmlns:a16="http://schemas.microsoft.com/office/drawing/2014/main" id="{19DD25D4-2E01-5716-A0FC-C60C80B1ECC5}"/>
              </a:ext>
            </a:extLst>
          </p:cNvPr>
          <p:cNvCxnSpPr>
            <a:cxnSpLocks/>
          </p:cNvCxnSpPr>
          <p:nvPr/>
        </p:nvCxnSpPr>
        <p:spPr>
          <a:xfrm>
            <a:off x="7355388" y="2739209"/>
            <a:ext cx="18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97BF0D57-93A9-862F-8D35-1CF0581F0054}"/>
              </a:ext>
            </a:extLst>
          </p:cNvPr>
          <p:cNvSpPr/>
          <p:nvPr/>
        </p:nvSpPr>
        <p:spPr>
          <a:xfrm>
            <a:off x="9493928" y="2139376"/>
            <a:ext cx="2004098" cy="1748016"/>
          </a:xfrm>
          <a:prstGeom prst="roundRect">
            <a:avLst>
              <a:gd name="adj" fmla="val 6731"/>
            </a:avLst>
          </a:prstGeom>
          <a:solidFill>
            <a:schemeClr val="bg1">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0000"/>
              </a:lnSpc>
              <a:spcBef>
                <a:spcPts val="0"/>
              </a:spcBef>
            </a:pPr>
            <a:r>
              <a:rPr lang="en-GB" sz="1400" b="1">
                <a:latin typeface="DM Sans" pitchFamily="2" charset="0"/>
              </a:rPr>
              <a:t>Data</a:t>
            </a:r>
          </a:p>
          <a:p>
            <a:pPr algn="l">
              <a:lnSpc>
                <a:spcPct val="100000"/>
              </a:lnSpc>
              <a:spcBef>
                <a:spcPts val="0"/>
              </a:spcBef>
            </a:pPr>
            <a:r>
              <a:rPr lang="en-GB" sz="1400" b="1">
                <a:latin typeface="DM Sans" pitchFamily="2" charset="0"/>
              </a:rPr>
              <a:t>Consumption</a:t>
            </a:r>
            <a:endParaRPr lang="en-GB" sz="1200">
              <a:solidFill>
                <a:schemeClr val="bg1"/>
              </a:solidFill>
              <a:latin typeface="DM Sans" pitchFamily="2" charset="0"/>
            </a:endParaRPr>
          </a:p>
          <a:p>
            <a:endParaRPr lang="en-GB" sz="1200">
              <a:solidFill>
                <a:schemeClr val="bg1"/>
              </a:solidFill>
              <a:latin typeface="DM Sans" pitchFamily="2" charset="0"/>
            </a:endParaRPr>
          </a:p>
          <a:p>
            <a:r>
              <a:rPr lang="en-GB" sz="1200">
                <a:solidFill>
                  <a:schemeClr val="bg1"/>
                </a:solidFill>
                <a:latin typeface="DM Sans" pitchFamily="2" charset="0"/>
              </a:rPr>
              <a:t>for </a:t>
            </a:r>
            <a:r>
              <a:rPr lang="en-GB" sz="1200">
                <a:solidFill>
                  <a:schemeClr val="accent2"/>
                </a:solidFill>
                <a:latin typeface="DM Sans" pitchFamily="2" charset="0"/>
              </a:rPr>
              <a:t>regulatory </a:t>
            </a:r>
            <a:r>
              <a:rPr lang="en-GB" sz="1200">
                <a:solidFill>
                  <a:schemeClr val="bg1"/>
                </a:solidFill>
                <a:latin typeface="DM Sans" pitchFamily="2" charset="0"/>
              </a:rPr>
              <a:t>reporting and portfolio </a:t>
            </a:r>
            <a:r>
              <a:rPr lang="en-GB" sz="1200">
                <a:solidFill>
                  <a:schemeClr val="accent2"/>
                </a:solidFill>
                <a:latin typeface="DM Sans" pitchFamily="2" charset="0"/>
              </a:rPr>
              <a:t>steering</a:t>
            </a:r>
            <a:endParaRPr lang="en-GB" sz="1800">
              <a:solidFill>
                <a:schemeClr val="accent2"/>
              </a:solidFill>
              <a:latin typeface="DM Sans" pitchFamily="2" charset="0"/>
            </a:endParaRPr>
          </a:p>
        </p:txBody>
      </p:sp>
      <p:cxnSp>
        <p:nvCxnSpPr>
          <p:cNvPr id="27" name="Straight Connector 26">
            <a:extLst>
              <a:ext uri="{FF2B5EF4-FFF2-40B4-BE49-F238E27FC236}">
                <a16:creationId xmlns:a16="http://schemas.microsoft.com/office/drawing/2014/main" id="{3A358930-A60C-67B1-0C37-6FCDAC5360B5}"/>
              </a:ext>
            </a:extLst>
          </p:cNvPr>
          <p:cNvCxnSpPr>
            <a:cxnSpLocks/>
          </p:cNvCxnSpPr>
          <p:nvPr/>
        </p:nvCxnSpPr>
        <p:spPr>
          <a:xfrm>
            <a:off x="9580069" y="2739209"/>
            <a:ext cx="18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eliverable - Free business icons">
            <a:extLst>
              <a:ext uri="{FF2B5EF4-FFF2-40B4-BE49-F238E27FC236}">
                <a16:creationId xmlns:a16="http://schemas.microsoft.com/office/drawing/2014/main" id="{F8FC0943-3A43-BB23-E8E1-8F280810C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22" y="4024073"/>
            <a:ext cx="222195" cy="2221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Deliverable - Free business icons">
            <a:extLst>
              <a:ext uri="{FF2B5EF4-FFF2-40B4-BE49-F238E27FC236}">
                <a16:creationId xmlns:a16="http://schemas.microsoft.com/office/drawing/2014/main" id="{2C95A803-CF6F-DC9B-94D9-E2AFCC175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326" y="4023054"/>
            <a:ext cx="222195" cy="2221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eliverable - Free business icons">
            <a:extLst>
              <a:ext uri="{FF2B5EF4-FFF2-40B4-BE49-F238E27FC236}">
                <a16:creationId xmlns:a16="http://schemas.microsoft.com/office/drawing/2014/main" id="{57A86E4F-BEC0-EBBA-A84E-35A29E70D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325" y="4575453"/>
            <a:ext cx="222195" cy="2221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eliverable - Free business icons">
            <a:extLst>
              <a:ext uri="{FF2B5EF4-FFF2-40B4-BE49-F238E27FC236}">
                <a16:creationId xmlns:a16="http://schemas.microsoft.com/office/drawing/2014/main" id="{1D9ADE12-A472-804C-C63A-0E979BC93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416" y="4023054"/>
            <a:ext cx="222195" cy="2221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Deliverable - Free business icons">
            <a:extLst>
              <a:ext uri="{FF2B5EF4-FFF2-40B4-BE49-F238E27FC236}">
                <a16:creationId xmlns:a16="http://schemas.microsoft.com/office/drawing/2014/main" id="{A6C1B7EA-FFD5-EE03-D63E-9EFFDEE7C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352" y="4023054"/>
            <a:ext cx="222195" cy="2221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Deliverable - Free business icons">
            <a:extLst>
              <a:ext uri="{FF2B5EF4-FFF2-40B4-BE49-F238E27FC236}">
                <a16:creationId xmlns:a16="http://schemas.microsoft.com/office/drawing/2014/main" id="{22ECBB59-E908-A1D2-CC1D-F0FB55A56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809" y="4027210"/>
            <a:ext cx="222195" cy="22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2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afgeronde hoeken 12">
            <a:extLst>
              <a:ext uri="{FF2B5EF4-FFF2-40B4-BE49-F238E27FC236}">
                <a16:creationId xmlns:a16="http://schemas.microsoft.com/office/drawing/2014/main" id="{9ACF3EA7-0783-718C-906D-C60BB9F4D31A}"/>
              </a:ext>
            </a:extLst>
          </p:cNvPr>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ubtitle 2">
            <a:extLst>
              <a:ext uri="{FF2B5EF4-FFF2-40B4-BE49-F238E27FC236}">
                <a16:creationId xmlns:a16="http://schemas.microsoft.com/office/drawing/2014/main" id="{BC929EE9-44A5-67BC-E139-4530A6A60046}"/>
              </a:ext>
            </a:extLst>
          </p:cNvPr>
          <p:cNvSpPr txBox="1">
            <a:spLocks/>
          </p:cNvSpPr>
          <p:nvPr/>
        </p:nvSpPr>
        <p:spPr>
          <a:xfrm>
            <a:off x="1857012" y="2127502"/>
            <a:ext cx="8658587" cy="2101346"/>
          </a:xfrm>
          <a:prstGeom prst="rect">
            <a:avLst/>
          </a:prstGeom>
          <a:ln>
            <a:noFill/>
          </a:ln>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5000" b="1" dirty="0">
                <a:solidFill>
                  <a:schemeClr val="accent2"/>
                </a:solidFill>
                <a:latin typeface="DM Sans" pitchFamily="2" charset="0"/>
              </a:rPr>
              <a:t>Appendix </a:t>
            </a:r>
          </a:p>
          <a:p>
            <a:pPr marL="457200" indent="-457200" algn="l">
              <a:lnSpc>
                <a:spcPct val="100000"/>
              </a:lnSpc>
              <a:spcBef>
                <a:spcPts val="0"/>
              </a:spcBef>
              <a:buAutoNum type="arabicPeriod"/>
            </a:pPr>
            <a:r>
              <a:rPr lang="en-GB" sz="1800" b="1" dirty="0">
                <a:solidFill>
                  <a:schemeClr val="bg2"/>
                </a:solidFill>
                <a:latin typeface="DM Sans" pitchFamily="2" charset="0"/>
              </a:rPr>
              <a:t>Reporting Requirements CRR</a:t>
            </a:r>
          </a:p>
          <a:p>
            <a:pPr marL="457200" indent="-457200" algn="l">
              <a:lnSpc>
                <a:spcPct val="100000"/>
              </a:lnSpc>
              <a:spcBef>
                <a:spcPts val="0"/>
              </a:spcBef>
              <a:buAutoNum type="arabicPeriod"/>
            </a:pPr>
            <a:r>
              <a:rPr lang="en-GB" sz="1800" b="1" dirty="0">
                <a:solidFill>
                  <a:schemeClr val="bg2"/>
                </a:solidFill>
                <a:latin typeface="DM Sans" pitchFamily="2" charset="0"/>
              </a:rPr>
              <a:t>Reporting Requirements CSRD</a:t>
            </a:r>
          </a:p>
          <a:p>
            <a:pPr algn="l">
              <a:lnSpc>
                <a:spcPct val="100000"/>
              </a:lnSpc>
              <a:spcBef>
                <a:spcPts val="0"/>
              </a:spcBef>
            </a:pPr>
            <a:endParaRPr lang="en-GB" sz="1800" b="1" dirty="0">
              <a:solidFill>
                <a:schemeClr val="bg2"/>
              </a:solidFill>
              <a:latin typeface="DM Sans" pitchFamily="2" charset="0"/>
            </a:endParaRPr>
          </a:p>
          <a:p>
            <a:pPr marL="457200" indent="-457200" algn="l">
              <a:lnSpc>
                <a:spcPct val="100000"/>
              </a:lnSpc>
              <a:spcBef>
                <a:spcPts val="0"/>
              </a:spcBef>
              <a:buAutoNum type="arabicPeriod"/>
            </a:pPr>
            <a:endParaRPr lang="en-GB" sz="1800" dirty="0">
              <a:solidFill>
                <a:schemeClr val="bg2"/>
              </a:solidFill>
              <a:latin typeface="DM Sans" pitchFamily="2" charset="0"/>
            </a:endParaRPr>
          </a:p>
        </p:txBody>
      </p:sp>
      <p:sp>
        <p:nvSpPr>
          <p:cNvPr id="2" name="Date Placeholder 1">
            <a:extLst>
              <a:ext uri="{FF2B5EF4-FFF2-40B4-BE49-F238E27FC236}">
                <a16:creationId xmlns:a16="http://schemas.microsoft.com/office/drawing/2014/main" id="{81D1B4FA-28BB-E083-84B9-618BAEAFA70E}"/>
              </a:ext>
            </a:extLst>
          </p:cNvPr>
          <p:cNvSpPr>
            <a:spLocks noGrp="1"/>
          </p:cNvSpPr>
          <p:nvPr>
            <p:ph type="dt" sz="half" idx="10"/>
          </p:nvPr>
        </p:nvSpPr>
        <p:spPr/>
        <p:txBody>
          <a:bodyPr/>
          <a:lstStyle/>
          <a:p>
            <a:fld id="{5DE77AF2-8B6E-49E3-BF5A-356657449AB7}" type="datetime1">
              <a:rPr lang="nl-NL" smtClean="0"/>
              <a:t>08-03-2024</a:t>
            </a:fld>
            <a:endParaRPr lang="nl-NL"/>
          </a:p>
        </p:txBody>
      </p:sp>
      <p:sp>
        <p:nvSpPr>
          <p:cNvPr id="3" name="Slide Number Placeholder 2">
            <a:extLst>
              <a:ext uri="{FF2B5EF4-FFF2-40B4-BE49-F238E27FC236}">
                <a16:creationId xmlns:a16="http://schemas.microsoft.com/office/drawing/2014/main" id="{DD1F4C1A-EDFC-E370-58BA-2FF32A0F0992}"/>
              </a:ext>
            </a:extLst>
          </p:cNvPr>
          <p:cNvSpPr>
            <a:spLocks noGrp="1"/>
          </p:cNvSpPr>
          <p:nvPr>
            <p:ph type="sldNum" sz="quarter" idx="12"/>
          </p:nvPr>
        </p:nvSpPr>
        <p:spPr/>
        <p:txBody>
          <a:bodyPr/>
          <a:lstStyle/>
          <a:p>
            <a:fld id="{2CA4E04A-0FEC-45B6-9A93-7B4FF7F67FA6}" type="slidenum">
              <a:rPr lang="en-NL" smtClean="0"/>
              <a:t>6</a:t>
            </a:fld>
            <a:endParaRPr lang="en-NL"/>
          </a:p>
        </p:txBody>
      </p:sp>
    </p:spTree>
    <p:extLst>
      <p:ext uri="{BB962C8B-B14F-4D97-AF65-F5344CB8AC3E}">
        <p14:creationId xmlns:p14="http://schemas.microsoft.com/office/powerpoint/2010/main" val="278010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1C4C93-782C-BB4B-4C02-B017AA391A55}"/>
              </a:ext>
            </a:extLst>
          </p:cNvPr>
          <p:cNvSpPr>
            <a:spLocks noGrp="1"/>
          </p:cNvSpPr>
          <p:nvPr>
            <p:ph type="title"/>
          </p:nvPr>
        </p:nvSpPr>
        <p:spPr/>
        <p:txBody>
          <a:bodyPr/>
          <a:lstStyle/>
          <a:p>
            <a:r>
              <a:rPr lang="en-GB" dirty="0"/>
              <a:t>Reporting Requirements CRR</a:t>
            </a:r>
            <a:endParaRPr lang="en-NL" dirty="0"/>
          </a:p>
        </p:txBody>
      </p:sp>
      <p:sp>
        <p:nvSpPr>
          <p:cNvPr id="6" name="Content Placeholder 5">
            <a:extLst>
              <a:ext uri="{FF2B5EF4-FFF2-40B4-BE49-F238E27FC236}">
                <a16:creationId xmlns:a16="http://schemas.microsoft.com/office/drawing/2014/main" id="{E750AC54-766A-138C-B3FA-52B42F6EB906}"/>
              </a:ext>
            </a:extLst>
          </p:cNvPr>
          <p:cNvSpPr>
            <a:spLocks noGrp="1"/>
          </p:cNvSpPr>
          <p:nvPr>
            <p:ph idx="1"/>
          </p:nvPr>
        </p:nvSpPr>
        <p:spPr>
          <a:xfrm>
            <a:off x="838200" y="1047750"/>
            <a:ext cx="10515600" cy="5105701"/>
          </a:xfrm>
        </p:spPr>
        <p:txBody>
          <a:bodyPr/>
          <a:lstStyle/>
          <a:p>
            <a:pPr marL="0" indent="0">
              <a:buNone/>
            </a:pPr>
            <a:r>
              <a:rPr lang="en-GB" dirty="0"/>
              <a:t>CRR - EBA has developed the ITS on P3 disclosures on ESG risks:</a:t>
            </a:r>
          </a:p>
          <a:p>
            <a:r>
              <a:rPr lang="en-GB" dirty="0"/>
              <a:t>Initially focused on climate change-related risks considering the banking book</a:t>
            </a:r>
          </a:p>
          <a:p>
            <a:r>
              <a:rPr lang="en-GB" dirty="0"/>
              <a:t>Aligned with other regulations and initiatives on climate-related disclosures (e.g. Taxonomy, NFRD, CSRD, TCDF)</a:t>
            </a:r>
          </a:p>
          <a:p>
            <a:r>
              <a:rPr lang="en-GB" dirty="0"/>
              <a:t>ITS consists of 10 templates concerning transition risks, physical risks, and mitigating actions</a:t>
            </a:r>
          </a:p>
          <a:p>
            <a:pPr marL="0" indent="0" algn="l">
              <a:lnSpc>
                <a:spcPct val="100000"/>
              </a:lnSpc>
              <a:spcBef>
                <a:spcPts val="0"/>
              </a:spcBef>
              <a:buNone/>
            </a:pPr>
            <a:endParaRPr lang="en-GB" sz="1200" noProof="0" dirty="0">
              <a:solidFill>
                <a:schemeClr val="bg1">
                  <a:lumMod val="25000"/>
                </a:schemeClr>
              </a:solidFill>
              <a:latin typeface="+mn-lt"/>
            </a:endParaRPr>
          </a:p>
        </p:txBody>
      </p:sp>
      <p:sp>
        <p:nvSpPr>
          <p:cNvPr id="4" name="Slide Number Placeholder 3">
            <a:extLst>
              <a:ext uri="{FF2B5EF4-FFF2-40B4-BE49-F238E27FC236}">
                <a16:creationId xmlns:a16="http://schemas.microsoft.com/office/drawing/2014/main" id="{121E7AFD-E198-ADA3-3F7F-C8A421ADD5FD}"/>
              </a:ext>
            </a:extLst>
          </p:cNvPr>
          <p:cNvSpPr>
            <a:spLocks noGrp="1"/>
          </p:cNvSpPr>
          <p:nvPr>
            <p:ph type="sldNum" sz="quarter" idx="12"/>
          </p:nvPr>
        </p:nvSpPr>
        <p:spPr/>
        <p:txBody>
          <a:bodyPr/>
          <a:lstStyle/>
          <a:p>
            <a:fld id="{2CA4E04A-0FEC-45B6-9A93-7B4FF7F67FA6}" type="slidenum">
              <a:rPr lang="en-NL" smtClean="0"/>
              <a:t>7</a:t>
            </a:fld>
            <a:endParaRPr lang="en-NL"/>
          </a:p>
        </p:txBody>
      </p:sp>
      <p:graphicFrame>
        <p:nvGraphicFramePr>
          <p:cNvPr id="7" name="Table 3">
            <a:extLst>
              <a:ext uri="{FF2B5EF4-FFF2-40B4-BE49-F238E27FC236}">
                <a16:creationId xmlns:a16="http://schemas.microsoft.com/office/drawing/2014/main" id="{ABE35EC1-F9BA-0AB9-2D6F-432E27E109F6}"/>
              </a:ext>
            </a:extLst>
          </p:cNvPr>
          <p:cNvGraphicFramePr>
            <a:graphicFrameLocks noGrp="1"/>
          </p:cNvGraphicFramePr>
          <p:nvPr>
            <p:extLst>
              <p:ext uri="{D42A27DB-BD31-4B8C-83A1-F6EECF244321}">
                <p14:modId xmlns:p14="http://schemas.microsoft.com/office/powerpoint/2010/main" val="2189856313"/>
              </p:ext>
            </p:extLst>
          </p:nvPr>
        </p:nvGraphicFramePr>
        <p:xfrm>
          <a:off x="895352" y="2157740"/>
          <a:ext cx="10511999" cy="4094533"/>
        </p:xfrm>
        <a:graphic>
          <a:graphicData uri="http://schemas.openxmlformats.org/drawingml/2006/table">
            <a:tbl>
              <a:tblPr firstRow="1" bandRow="1">
                <a:tableStyleId>{5940675A-B579-460E-94D1-54222C63F5DA}</a:tableStyleId>
              </a:tblPr>
              <a:tblGrid>
                <a:gridCol w="545265">
                  <a:extLst>
                    <a:ext uri="{9D8B030D-6E8A-4147-A177-3AD203B41FA5}">
                      <a16:colId xmlns:a16="http://schemas.microsoft.com/office/drawing/2014/main" val="1375511443"/>
                    </a:ext>
                  </a:extLst>
                </a:gridCol>
                <a:gridCol w="2915483">
                  <a:extLst>
                    <a:ext uri="{9D8B030D-6E8A-4147-A177-3AD203B41FA5}">
                      <a16:colId xmlns:a16="http://schemas.microsoft.com/office/drawing/2014/main" val="1457308641"/>
                    </a:ext>
                  </a:extLst>
                </a:gridCol>
                <a:gridCol w="5877165">
                  <a:extLst>
                    <a:ext uri="{9D8B030D-6E8A-4147-A177-3AD203B41FA5}">
                      <a16:colId xmlns:a16="http://schemas.microsoft.com/office/drawing/2014/main" val="1121283595"/>
                    </a:ext>
                  </a:extLst>
                </a:gridCol>
                <a:gridCol w="1174086">
                  <a:extLst>
                    <a:ext uri="{9D8B030D-6E8A-4147-A177-3AD203B41FA5}">
                      <a16:colId xmlns:a16="http://schemas.microsoft.com/office/drawing/2014/main" val="2007261678"/>
                    </a:ext>
                  </a:extLst>
                </a:gridCol>
              </a:tblGrid>
              <a:tr h="175883">
                <a:tc>
                  <a:txBody>
                    <a:bodyPr/>
                    <a:lstStyle/>
                    <a:p>
                      <a:pPr algn="ctr">
                        <a:lnSpc>
                          <a:spcPct val="100000"/>
                        </a:lnSpc>
                        <a:spcBef>
                          <a:spcPts val="0"/>
                        </a:spcBef>
                      </a:pPr>
                      <a:endParaRPr lang="en-GB" sz="1000" b="0" noProof="0">
                        <a:solidFill>
                          <a:schemeClr val="accent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pPr>
                      <a:r>
                        <a:rPr lang="en-GB" sz="1200" b="1" noProof="0">
                          <a:solidFill>
                            <a:schemeClr val="accent2"/>
                          </a:solidFill>
                          <a:latin typeface="+mn-lt"/>
                        </a:rPr>
                        <a:t>Template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00000"/>
                        </a:lnSpc>
                        <a:spcBef>
                          <a:spcPts val="0"/>
                        </a:spcBef>
                      </a:pPr>
                      <a:r>
                        <a:rPr lang="en-GB" sz="1200" b="1" noProof="0">
                          <a:solidFill>
                            <a:schemeClr val="accent2"/>
                          </a:solidFill>
                          <a:latin typeface="+mn-lt"/>
                        </a:rPr>
                        <a:t>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0000"/>
                        </a:lnSpc>
                        <a:spcBef>
                          <a:spcPts val="0"/>
                        </a:spcBef>
                      </a:pPr>
                      <a:r>
                        <a:rPr lang="nl-NL" sz="1200" b="1" noProof="0">
                          <a:solidFill>
                            <a:schemeClr val="accent2"/>
                          </a:solidFill>
                          <a:latin typeface="+mn-lt"/>
                        </a:rPr>
                        <a:t>T</a:t>
                      </a:r>
                      <a:r>
                        <a:rPr lang="en-GB" sz="1200" b="1" noProof="0" err="1">
                          <a:solidFill>
                            <a:schemeClr val="accent2"/>
                          </a:solidFill>
                          <a:latin typeface="+mn-lt"/>
                        </a:rPr>
                        <a:t>imeline</a:t>
                      </a:r>
                      <a:endParaRPr lang="en-GB" sz="1200" b="1" noProof="0">
                        <a:solidFill>
                          <a:schemeClr val="accent2"/>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03433962"/>
                  </a:ext>
                </a:extLst>
              </a:tr>
              <a:tr h="254053">
                <a:tc rowSpan="4">
                  <a:txBody>
                    <a:bodyPr/>
                    <a:lstStyle/>
                    <a:p>
                      <a:pPr algn="ctr">
                        <a:lnSpc>
                          <a:spcPct val="100000"/>
                        </a:lnSpc>
                        <a:spcBef>
                          <a:spcPts val="0"/>
                        </a:spcBef>
                      </a:pPr>
                      <a:r>
                        <a:rPr lang="nl-NL" sz="1000" b="0" noProof="0" err="1">
                          <a:solidFill>
                            <a:schemeClr val="bg1">
                              <a:lumMod val="25000"/>
                            </a:schemeClr>
                          </a:solidFill>
                          <a:latin typeface="+mn-lt"/>
                        </a:rPr>
                        <a:t>Transitional</a:t>
                      </a:r>
                      <a:r>
                        <a:rPr lang="nl-NL" sz="1000" b="0" noProof="0">
                          <a:solidFill>
                            <a:schemeClr val="bg1">
                              <a:lumMod val="25000"/>
                            </a:schemeClr>
                          </a:solidFill>
                          <a:latin typeface="+mn-lt"/>
                        </a:rPr>
                        <a:t> </a:t>
                      </a:r>
                      <a:r>
                        <a:rPr lang="nl-NL" sz="1000" b="0" noProof="0" err="1">
                          <a:solidFill>
                            <a:schemeClr val="bg1">
                              <a:lumMod val="25000"/>
                            </a:schemeClr>
                          </a:solidFill>
                          <a:latin typeface="+mn-lt"/>
                        </a:rPr>
                        <a:t>Risks</a:t>
                      </a:r>
                      <a:endParaRPr lang="en-GB" sz="1000" b="0" noProof="0">
                        <a:solidFill>
                          <a:schemeClr val="bg1">
                            <a:lumMod val="25000"/>
                          </a:schemeClr>
                        </a:solidFill>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lnSpc>
                          <a:spcPct val="100000"/>
                        </a:lnSpc>
                        <a:spcBef>
                          <a:spcPts val="0"/>
                        </a:spcBef>
                      </a:pP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1</a:t>
                      </a:r>
                      <a:r>
                        <a:rPr lang="en-GB" sz="1000" b="0" noProof="0">
                          <a:solidFill>
                            <a:schemeClr val="bg1">
                              <a:lumMod val="25000"/>
                            </a:schemeClr>
                          </a:solidFill>
                          <a:effectLst/>
                          <a:latin typeface="+mn-lt"/>
                          <a:ea typeface="Calibri" panose="020F0502020204030204" pitchFamily="34" charset="0"/>
                          <a:cs typeface="Times New Roman" panose="02020603050405020304" pitchFamily="18" charset="0"/>
                        </a:rPr>
                        <a:t>. Credit quality of exposures by sector, emissions and residual maturity</a:t>
                      </a:r>
                      <a:endParaRPr lang="en-GB" sz="1000" b="0" noProof="0">
                        <a:solidFill>
                          <a:schemeClr val="bg1">
                            <a:lumMod val="2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0"/>
                        </a:spcBef>
                      </a:pPr>
                      <a:r>
                        <a:rPr lang="en-GB" sz="1000" b="0" noProof="0">
                          <a:effectLst/>
                          <a:latin typeface="+mn-lt"/>
                          <a:ea typeface="Calibri" panose="020F0502020204030204" pitchFamily="34" charset="0"/>
                          <a:cs typeface="Times New Roman" panose="02020603050405020304" pitchFamily="18" charset="0"/>
                        </a:rPr>
                        <a:t>Gross carrying amount of loans / advances provided to non-financial corporates. </a:t>
                      </a:r>
                    </a:p>
                    <a:p>
                      <a:pPr algn="l">
                        <a:lnSpc>
                          <a:spcPct val="100000"/>
                        </a:lnSpc>
                        <a:spcBef>
                          <a:spcPts val="0"/>
                        </a:spcBef>
                      </a:pPr>
                      <a:r>
                        <a:rPr lang="en-GB" sz="1000" b="0" noProof="0">
                          <a:effectLst/>
                          <a:latin typeface="+mn-lt"/>
                          <a:ea typeface="Calibri" panose="020F0502020204030204" pitchFamily="34" charset="0"/>
                          <a:cs typeface="Times New Roman" panose="02020603050405020304" pitchFamily="18" charset="0"/>
                        </a:rPr>
                        <a:t>Counterparties’ scope 1, 2, and 3 GHG emissions. </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en-GB" sz="1000" b="0" noProof="0">
                          <a:solidFill>
                            <a:schemeClr val="bg1">
                              <a:lumMod val="25000"/>
                            </a:schemeClr>
                          </a:solidFill>
                          <a:latin typeface="+mn-lt"/>
                        </a:rPr>
                        <a:t>30 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2180032"/>
                  </a:ext>
                </a:extLst>
              </a:tr>
              <a:tr h="254053">
                <a:tc vMerge="1">
                  <a:txBody>
                    <a:bodyPr/>
                    <a:lstStyle/>
                    <a:p>
                      <a:pPr algn="ctr">
                        <a:lnSpc>
                          <a:spcPct val="100000"/>
                        </a:lnSpc>
                        <a:spcBef>
                          <a:spcPts val="0"/>
                        </a:spcBef>
                      </a:pPr>
                      <a:endParaRPr lang="en-GB" sz="1200" noProof="0">
                        <a:solidFill>
                          <a:schemeClr val="bg1">
                            <a:lumMod val="2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0"/>
                        </a:spcBef>
                      </a:pP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2</a:t>
                      </a:r>
                      <a:r>
                        <a:rPr lang="en-GB" sz="1000" b="0" noProof="0">
                          <a:solidFill>
                            <a:schemeClr val="bg1">
                              <a:lumMod val="25000"/>
                            </a:schemeClr>
                          </a:solidFill>
                          <a:effectLst/>
                          <a:latin typeface="+mn-lt"/>
                          <a:ea typeface="Calibri" panose="020F0502020204030204" pitchFamily="34" charset="0"/>
                          <a:cs typeface="Times New Roman" panose="02020603050405020304" pitchFamily="18" charset="0"/>
                        </a:rPr>
                        <a:t>. Immovable property</a:t>
                      </a:r>
                      <a:endParaRPr lang="en-GB" sz="1000" b="0" noProof="0">
                        <a:solidFill>
                          <a:schemeClr val="bg1">
                            <a:lumMod val="2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noProof="0">
                          <a:latin typeface="+mn-lt"/>
                        </a:rPr>
                        <a:t>Energy efficiency of real </a:t>
                      </a:r>
                      <a:r>
                        <a:rPr lang="nl-NL" sz="1000" b="0" noProof="0" err="1">
                          <a:latin typeface="+mn-lt"/>
                        </a:rPr>
                        <a:t>estate</a:t>
                      </a:r>
                      <a:r>
                        <a:rPr lang="nl-NL" sz="1000" b="0" noProof="0">
                          <a:latin typeface="+mn-lt"/>
                        </a:rPr>
                        <a:t> </a:t>
                      </a:r>
                      <a:r>
                        <a:rPr lang="nl-NL" sz="1000" b="0" noProof="0" err="1">
                          <a:latin typeface="+mn-lt"/>
                        </a:rPr>
                        <a:t>collateral</a:t>
                      </a:r>
                      <a:r>
                        <a:rPr lang="nl-NL" sz="1000" b="0" noProof="0">
                          <a:latin typeface="+mn-lt"/>
                        </a:rPr>
                        <a:t> in </a:t>
                      </a:r>
                      <a:r>
                        <a:rPr lang="nl-NL" sz="1000" b="0" noProof="0" err="1">
                          <a:latin typeface="+mn-lt"/>
                        </a:rPr>
                        <a:t>the</a:t>
                      </a:r>
                      <a:r>
                        <a:rPr lang="nl-NL" sz="1000" b="0" noProof="0">
                          <a:latin typeface="+mn-lt"/>
                        </a:rPr>
                        <a:t> </a:t>
                      </a:r>
                      <a:r>
                        <a:rPr lang="nl-NL" sz="1000" b="0" noProof="0" err="1">
                          <a:latin typeface="+mn-lt"/>
                        </a:rPr>
                        <a:t>loan</a:t>
                      </a:r>
                      <a:r>
                        <a:rPr lang="nl-NL" sz="1000" b="0" noProof="0">
                          <a:latin typeface="+mn-lt"/>
                        </a:rPr>
                        <a:t> portfolio </a:t>
                      </a:r>
                      <a:r>
                        <a:rPr lang="nl-NL" sz="1000" b="0" noProof="0" err="1">
                          <a:latin typeface="+mn-lt"/>
                        </a:rPr>
                        <a:t>expressed</a:t>
                      </a:r>
                      <a:r>
                        <a:rPr lang="nl-NL" sz="1000" b="0" noProof="0">
                          <a:latin typeface="+mn-lt"/>
                        </a:rPr>
                        <a:t> </a:t>
                      </a:r>
                      <a:r>
                        <a:rPr lang="nl-NL" sz="1000" b="0" noProof="0" err="1">
                          <a:latin typeface="+mn-lt"/>
                        </a:rPr>
                        <a:t>by</a:t>
                      </a:r>
                      <a:r>
                        <a:rPr lang="nl-NL" sz="1000" b="0" noProof="0">
                          <a:latin typeface="+mn-lt"/>
                        </a:rPr>
                        <a:t> means of kWh/m2 energy </a:t>
                      </a:r>
                      <a:r>
                        <a:rPr lang="nl-NL" sz="1000" b="0" noProof="0" err="1">
                          <a:latin typeface="+mn-lt"/>
                        </a:rPr>
                        <a:t>consumption</a:t>
                      </a:r>
                      <a:r>
                        <a:rPr lang="nl-NL" sz="1000" b="0" noProof="0">
                          <a:latin typeface="+mn-lt"/>
                        </a:rPr>
                        <a:t>, in </a:t>
                      </a:r>
                      <a:r>
                        <a:rPr lang="nl-NL" sz="1000" b="0" noProof="0" err="1">
                          <a:latin typeface="+mn-lt"/>
                        </a:rPr>
                        <a:t>terms</a:t>
                      </a:r>
                      <a:r>
                        <a:rPr lang="nl-NL" sz="1000" b="0" noProof="0">
                          <a:latin typeface="+mn-lt"/>
                        </a:rPr>
                        <a:t> of EPC label (</a:t>
                      </a:r>
                      <a:r>
                        <a:rPr lang="nl-NL" sz="1000" b="0" noProof="0" err="1">
                          <a:latin typeface="+mn-lt"/>
                        </a:rPr>
                        <a:t>if</a:t>
                      </a:r>
                      <a:r>
                        <a:rPr lang="nl-NL" sz="1000" b="0" noProof="0">
                          <a:latin typeface="+mn-lt"/>
                        </a:rPr>
                        <a:t> </a:t>
                      </a:r>
                      <a:r>
                        <a:rPr lang="nl-NL" sz="1000" b="0" noProof="0" err="1">
                          <a:latin typeface="+mn-lt"/>
                        </a:rPr>
                        <a:t>available</a:t>
                      </a:r>
                      <a:r>
                        <a:rPr lang="nl-NL" sz="1000" b="0" noProof="0">
                          <a:latin typeface="+mn-lt"/>
                        </a:rPr>
                        <a:t>)</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noProof="0">
                          <a:effectLst/>
                          <a:latin typeface="+mn-lt"/>
                          <a:ea typeface="Calibri" panose="020F0502020204030204" pitchFamily="34" charset="0"/>
                          <a:cs typeface="Times New Roman" panose="02020603050405020304" pitchFamily="18" charset="0"/>
                        </a:rPr>
                        <a:t>30 June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0045416"/>
                  </a:ext>
                </a:extLst>
              </a:tr>
              <a:tr h="254053">
                <a:tc vMerge="1">
                  <a:txBody>
                    <a:bodyPr/>
                    <a:lstStyle/>
                    <a:p>
                      <a:pPr algn="ctr"/>
                      <a:endParaRPr lang="en-GB" sz="12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000" b="0" noProof="0">
                          <a:latin typeface="+mn-lt"/>
                        </a:rPr>
                        <a:t>3. Alignment metrics for the banking book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noProof="0">
                          <a:latin typeface="+mn-lt"/>
                        </a:rPr>
                        <a:t>Scope 3 </a:t>
                      </a:r>
                      <a:r>
                        <a:rPr lang="nl-NL" sz="1000" b="0" noProof="0" err="1">
                          <a:latin typeface="+mn-lt"/>
                        </a:rPr>
                        <a:t>emissions</a:t>
                      </a:r>
                      <a:r>
                        <a:rPr lang="nl-NL" sz="1000" b="0" noProof="0">
                          <a:latin typeface="+mn-lt"/>
                        </a:rPr>
                        <a:t> </a:t>
                      </a:r>
                      <a:r>
                        <a:rPr lang="nl-NL" sz="1000" b="0" noProof="0" err="1">
                          <a:latin typeface="+mn-lt"/>
                        </a:rPr>
                        <a:t>related</a:t>
                      </a:r>
                      <a:r>
                        <a:rPr lang="nl-NL" sz="1000" b="0" noProof="0">
                          <a:latin typeface="+mn-lt"/>
                        </a:rPr>
                        <a:t> </a:t>
                      </a:r>
                      <a:r>
                        <a:rPr lang="nl-NL" sz="1000" b="0" noProof="0" err="1">
                          <a:latin typeface="+mn-lt"/>
                        </a:rPr>
                        <a:t>to</a:t>
                      </a:r>
                      <a:r>
                        <a:rPr lang="nl-NL" sz="1000" b="0" noProof="0">
                          <a:latin typeface="+mn-lt"/>
                        </a:rPr>
                        <a:t> </a:t>
                      </a:r>
                      <a:r>
                        <a:rPr lang="nl-NL" sz="1000" b="0" noProof="0" err="1">
                          <a:latin typeface="+mn-lt"/>
                        </a:rPr>
                        <a:t>the</a:t>
                      </a:r>
                      <a:r>
                        <a:rPr lang="nl-NL" sz="1000" b="0" noProof="0">
                          <a:latin typeface="+mn-lt"/>
                        </a:rPr>
                        <a:t> </a:t>
                      </a:r>
                      <a:r>
                        <a:rPr lang="nl-NL" sz="1000" b="0" noProof="0" err="1">
                          <a:latin typeface="+mn-lt"/>
                        </a:rPr>
                        <a:t>alignment</a:t>
                      </a:r>
                      <a:r>
                        <a:rPr lang="nl-NL" sz="1000" b="0" noProof="0">
                          <a:latin typeface="+mn-lt"/>
                        </a:rPr>
                        <a:t> </a:t>
                      </a:r>
                      <a:r>
                        <a:rPr lang="nl-NL" sz="1000" b="0" noProof="0" err="1">
                          <a:latin typeface="+mn-lt"/>
                        </a:rPr>
                        <a:t>metrics</a:t>
                      </a:r>
                      <a:r>
                        <a:rPr lang="nl-NL" sz="1000" b="0" noProof="0">
                          <a:latin typeface="+mn-lt"/>
                        </a:rPr>
                        <a:t> as </a:t>
                      </a:r>
                      <a:r>
                        <a:rPr lang="nl-NL" sz="1000" b="0" noProof="0" err="1">
                          <a:latin typeface="+mn-lt"/>
                        </a:rPr>
                        <a:t>defined</a:t>
                      </a:r>
                      <a:r>
                        <a:rPr lang="nl-NL" sz="1000" b="0" noProof="0">
                          <a:latin typeface="+mn-lt"/>
                        </a:rPr>
                        <a:t> </a:t>
                      </a:r>
                      <a:r>
                        <a:rPr lang="nl-NL" sz="1000" b="0" noProof="0" err="1">
                          <a:latin typeface="+mn-lt"/>
                        </a:rPr>
                        <a:t>by</a:t>
                      </a:r>
                      <a:r>
                        <a:rPr lang="nl-NL" sz="1000" b="0" noProof="0">
                          <a:latin typeface="+mn-lt"/>
                        </a:rPr>
                        <a:t> </a:t>
                      </a:r>
                      <a:r>
                        <a:rPr lang="nl-NL" sz="1000" b="0" noProof="0" err="1">
                          <a:latin typeface="+mn-lt"/>
                        </a:rPr>
                        <a:t>the</a:t>
                      </a:r>
                      <a:r>
                        <a:rPr lang="nl-NL" sz="1000" b="0" noProof="0">
                          <a:latin typeface="+mn-lt"/>
                        </a:rPr>
                        <a:t> IEA </a:t>
                      </a:r>
                      <a:r>
                        <a:rPr lang="nl-NL" sz="1000" b="0" noProof="0" err="1">
                          <a:latin typeface="+mn-lt"/>
                        </a:rPr>
                        <a:t>for</a:t>
                      </a:r>
                      <a:r>
                        <a:rPr lang="nl-NL" sz="1000" b="0" noProof="0">
                          <a:latin typeface="+mn-lt"/>
                        </a:rPr>
                        <a:t> </a:t>
                      </a:r>
                      <a:r>
                        <a:rPr lang="nl-NL" sz="1000" b="0" noProof="0" err="1">
                          <a:latin typeface="+mn-lt"/>
                        </a:rPr>
                        <a:t>the</a:t>
                      </a:r>
                      <a:r>
                        <a:rPr lang="nl-NL" sz="1000" b="0" noProof="0">
                          <a:latin typeface="+mn-lt"/>
                        </a:rPr>
                        <a:t> net zero scenario (NZE2050) per sector.</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nl-NL" sz="1000" b="0" noProof="0">
                          <a:solidFill>
                            <a:schemeClr val="tx1"/>
                          </a:solidFill>
                          <a:latin typeface="+mn-lt"/>
                        </a:rPr>
                        <a:t>30 </a:t>
                      </a:r>
                      <a:r>
                        <a:rPr lang="nl-NL" sz="1000" b="0" noProof="0" err="1">
                          <a:solidFill>
                            <a:schemeClr val="tx1"/>
                          </a:solidFill>
                          <a:latin typeface="+mn-lt"/>
                        </a:rPr>
                        <a:t>June</a:t>
                      </a:r>
                      <a:r>
                        <a:rPr lang="nl-NL" sz="1000" b="0" noProof="0">
                          <a:solidFill>
                            <a:schemeClr val="tx1"/>
                          </a:solidFill>
                          <a:latin typeface="+mn-lt"/>
                        </a:rPr>
                        <a:t> 2024</a:t>
                      </a:r>
                      <a:endParaRPr lang="en-GB" sz="1000" b="0" noProof="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7857489"/>
                  </a:ext>
                </a:extLst>
              </a:tr>
              <a:tr h="254053">
                <a:tc vMerge="1">
                  <a:txBody>
                    <a:bodyPr/>
                    <a:lstStyle/>
                    <a:p>
                      <a:pPr algn="ctr"/>
                      <a:endParaRPr lang="en-GB" sz="1200" noProof="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nl-NL" sz="1000" b="0" noProof="0">
                          <a:effectLst/>
                          <a:latin typeface="+mn-lt"/>
                          <a:ea typeface="Calibri" panose="020F0502020204030204" pitchFamily="34" charset="0"/>
                          <a:cs typeface="Times New Roman" panose="02020603050405020304" pitchFamily="18" charset="0"/>
                        </a:rPr>
                        <a:t>4. Exposure </a:t>
                      </a:r>
                      <a:r>
                        <a:rPr lang="nl-NL" sz="1000" b="0" noProof="0" err="1">
                          <a:effectLst/>
                          <a:latin typeface="+mn-lt"/>
                          <a:ea typeface="Calibri" panose="020F0502020204030204" pitchFamily="34" charset="0"/>
                          <a:cs typeface="Times New Roman" panose="02020603050405020304" pitchFamily="18" charset="0"/>
                        </a:rPr>
                        <a:t>to</a:t>
                      </a:r>
                      <a:r>
                        <a:rPr lang="nl-NL" sz="1000" b="0" noProof="0">
                          <a:effectLst/>
                          <a:latin typeface="+mn-lt"/>
                          <a:ea typeface="Calibri" panose="020F0502020204030204" pitchFamily="34" charset="0"/>
                          <a:cs typeface="Times New Roman" panose="02020603050405020304" pitchFamily="18" charset="0"/>
                        </a:rPr>
                        <a:t> top 20 carbon-intensive </a:t>
                      </a:r>
                      <a:r>
                        <a:rPr lang="nl-NL" sz="1000" b="0" noProof="0" err="1">
                          <a:effectLst/>
                          <a:latin typeface="+mn-lt"/>
                          <a:ea typeface="Calibri" panose="020F0502020204030204" pitchFamily="34" charset="0"/>
                          <a:cs typeface="Times New Roman" panose="02020603050405020304" pitchFamily="18" charset="0"/>
                        </a:rPr>
                        <a:t>firms</a:t>
                      </a:r>
                      <a:endParaRPr lang="en-GB" sz="1000" b="0" noProof="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noProof="0" err="1">
                          <a:latin typeface="+mn-lt"/>
                        </a:rPr>
                        <a:t>Aggregate</a:t>
                      </a:r>
                      <a:r>
                        <a:rPr lang="nl-NL" sz="1000" b="0" noProof="0">
                          <a:latin typeface="+mn-lt"/>
                        </a:rPr>
                        <a:t> </a:t>
                      </a:r>
                      <a:r>
                        <a:rPr lang="nl-NL" sz="1000" b="0" noProof="0" err="1">
                          <a:latin typeface="+mn-lt"/>
                        </a:rPr>
                        <a:t>gross</a:t>
                      </a:r>
                      <a:r>
                        <a:rPr lang="nl-NL" sz="1000" b="0" noProof="0">
                          <a:latin typeface="+mn-lt"/>
                        </a:rPr>
                        <a:t> </a:t>
                      </a:r>
                      <a:r>
                        <a:rPr lang="nl-NL" sz="1000" b="0" noProof="0" err="1">
                          <a:latin typeface="+mn-lt"/>
                        </a:rPr>
                        <a:t>carrying</a:t>
                      </a:r>
                      <a:r>
                        <a:rPr lang="nl-NL" sz="1000" b="0" noProof="0">
                          <a:latin typeface="+mn-lt"/>
                        </a:rPr>
                        <a:t> </a:t>
                      </a:r>
                      <a:r>
                        <a:rPr lang="nl-NL" sz="1000" b="0" noProof="0" err="1">
                          <a:latin typeface="+mn-lt"/>
                        </a:rPr>
                        <a:t>amount</a:t>
                      </a:r>
                      <a:r>
                        <a:rPr lang="nl-NL" sz="1000" b="0" noProof="0">
                          <a:latin typeface="+mn-lt"/>
                        </a:rPr>
                        <a:t> of exposure </a:t>
                      </a:r>
                      <a:r>
                        <a:rPr lang="nl-NL" sz="1000" b="0" noProof="0" err="1">
                          <a:latin typeface="+mn-lt"/>
                        </a:rPr>
                        <a:t>to</a:t>
                      </a:r>
                      <a:r>
                        <a:rPr lang="nl-NL" sz="1000" b="0" noProof="0">
                          <a:latin typeface="+mn-lt"/>
                        </a:rPr>
                        <a:t> top 20 most carbon-intensive </a:t>
                      </a:r>
                      <a:r>
                        <a:rPr lang="nl-NL" sz="1000" b="0" noProof="0" err="1">
                          <a:latin typeface="+mn-lt"/>
                        </a:rPr>
                        <a:t>corporates</a:t>
                      </a:r>
                      <a:r>
                        <a:rPr lang="nl-NL" sz="1000" b="0" noProof="0">
                          <a:latin typeface="+mn-lt"/>
                        </a:rPr>
                        <a:t> worldwide </a:t>
                      </a:r>
                      <a:r>
                        <a:rPr lang="nl-NL" sz="1000" b="0" noProof="0" err="1">
                          <a:latin typeface="+mn-lt"/>
                        </a:rPr>
                        <a:t>based</a:t>
                      </a:r>
                      <a:r>
                        <a:rPr lang="nl-NL" sz="1000" b="0" noProof="0">
                          <a:latin typeface="+mn-lt"/>
                        </a:rPr>
                        <a:t> on </a:t>
                      </a:r>
                      <a:r>
                        <a:rPr lang="nl-NL" sz="1000" b="0" noProof="0" err="1">
                          <a:latin typeface="+mn-lt"/>
                        </a:rPr>
                        <a:t>publicly</a:t>
                      </a:r>
                      <a:r>
                        <a:rPr lang="nl-NL" sz="1000" b="0" noProof="0">
                          <a:latin typeface="+mn-lt"/>
                        </a:rPr>
                        <a:t> </a:t>
                      </a:r>
                      <a:r>
                        <a:rPr lang="nl-NL" sz="1000" b="0" noProof="0" err="1">
                          <a:latin typeface="+mn-lt"/>
                        </a:rPr>
                        <a:t>available</a:t>
                      </a:r>
                      <a:r>
                        <a:rPr lang="nl-NL" sz="1000" b="0" noProof="0">
                          <a:latin typeface="+mn-lt"/>
                        </a:rPr>
                        <a:t> data sources.</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nl-NL" sz="1000" b="0" noProof="0">
                          <a:solidFill>
                            <a:schemeClr val="tx1"/>
                          </a:solidFill>
                          <a:latin typeface="+mn-lt"/>
                        </a:rPr>
                        <a:t>30 </a:t>
                      </a:r>
                      <a:r>
                        <a:rPr lang="nl-NL" sz="1000" b="0" noProof="0" err="1">
                          <a:solidFill>
                            <a:schemeClr val="tx1"/>
                          </a:solidFill>
                          <a:latin typeface="+mn-lt"/>
                        </a:rPr>
                        <a:t>June</a:t>
                      </a:r>
                      <a:r>
                        <a:rPr lang="nl-NL" sz="1000" b="0" noProof="0">
                          <a:solidFill>
                            <a:schemeClr val="tx1"/>
                          </a:solidFill>
                          <a:latin typeface="+mn-lt"/>
                        </a:rPr>
                        <a:t> 2022</a:t>
                      </a:r>
                      <a:endParaRPr lang="en-GB" sz="1000" b="0" noProof="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4649770"/>
                  </a:ext>
                </a:extLst>
              </a:tr>
              <a:tr h="254053">
                <a:tc>
                  <a:txBody>
                    <a:bodyPr/>
                    <a:lstStyle/>
                    <a:p>
                      <a:pPr algn="ctr"/>
                      <a:r>
                        <a:rPr lang="nl-NL" sz="1000" b="0" noProof="0" err="1">
                          <a:latin typeface="+mn-lt"/>
                        </a:rPr>
                        <a:t>Phys</a:t>
                      </a:r>
                      <a:r>
                        <a:rPr lang="nl-NL" sz="1000" b="0" noProof="0">
                          <a:latin typeface="+mn-lt"/>
                        </a:rPr>
                        <a:t>. </a:t>
                      </a:r>
                      <a:r>
                        <a:rPr lang="nl-NL" sz="1000" b="0" noProof="0" err="1">
                          <a:latin typeface="+mn-lt"/>
                        </a:rPr>
                        <a:t>Risks</a:t>
                      </a:r>
                      <a:endParaRPr lang="en-GB" sz="1000" b="0" noProof="0">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nl-NL" sz="1000" b="0" noProof="0">
                          <a:latin typeface="+mn-lt"/>
                        </a:rPr>
                        <a:t>5. </a:t>
                      </a:r>
                      <a:r>
                        <a:rPr lang="nl-NL" sz="1000" b="0" noProof="0" err="1">
                          <a:latin typeface="+mn-lt"/>
                        </a:rPr>
                        <a:t>Exposures</a:t>
                      </a:r>
                      <a:r>
                        <a:rPr lang="nl-NL" sz="1000" b="0" noProof="0">
                          <a:latin typeface="+mn-lt"/>
                        </a:rPr>
                        <a:t> subject </a:t>
                      </a:r>
                      <a:r>
                        <a:rPr lang="nl-NL" sz="1000" b="0" noProof="0" err="1">
                          <a:latin typeface="+mn-lt"/>
                        </a:rPr>
                        <a:t>to</a:t>
                      </a:r>
                      <a:r>
                        <a:rPr lang="nl-NL" sz="1000" b="0" noProof="0">
                          <a:latin typeface="+mn-lt"/>
                        </a:rPr>
                        <a:t> </a:t>
                      </a:r>
                      <a:r>
                        <a:rPr lang="nl-NL" sz="1000" b="0" noProof="0" err="1">
                          <a:latin typeface="+mn-lt"/>
                        </a:rPr>
                        <a:t>physical</a:t>
                      </a:r>
                      <a:r>
                        <a:rPr lang="nl-NL" sz="1000" b="0" noProof="0">
                          <a:latin typeface="+mn-lt"/>
                        </a:rPr>
                        <a:t> </a:t>
                      </a:r>
                      <a:r>
                        <a:rPr lang="nl-NL" sz="1000" b="0" noProof="0" err="1">
                          <a:latin typeface="+mn-lt"/>
                        </a:rPr>
                        <a:t>risks</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noProof="0">
                          <a:effectLst/>
                          <a:latin typeface="+mn-lt"/>
                          <a:ea typeface="Calibri" panose="020F0502020204030204" pitchFamily="34" charset="0"/>
                          <a:cs typeface="Times New Roman" panose="02020603050405020304" pitchFamily="18" charset="0"/>
                        </a:rPr>
                        <a:t>Exposure in </a:t>
                      </a:r>
                      <a:r>
                        <a:rPr lang="nl-NL" sz="1000" b="0" noProof="0" err="1">
                          <a:effectLst/>
                          <a:latin typeface="+mn-lt"/>
                          <a:ea typeface="Calibri" panose="020F0502020204030204" pitchFamily="34" charset="0"/>
                          <a:cs typeface="Times New Roman" panose="02020603050405020304" pitchFamily="18" charset="0"/>
                        </a:rPr>
                        <a:t>the</a:t>
                      </a:r>
                      <a:r>
                        <a:rPr lang="nl-NL" sz="1000" b="0" noProof="0">
                          <a:effectLst/>
                          <a:latin typeface="+mn-lt"/>
                          <a:ea typeface="Calibri" panose="020F0502020204030204" pitchFamily="34" charset="0"/>
                          <a:cs typeface="Times New Roman" panose="02020603050405020304" pitchFamily="18" charset="0"/>
                        </a:rPr>
                        <a:t> banking </a:t>
                      </a:r>
                      <a:r>
                        <a:rPr lang="nl-NL" sz="1000" b="0" noProof="0" err="1">
                          <a:effectLst/>
                          <a:latin typeface="+mn-lt"/>
                          <a:ea typeface="Calibri" panose="020F0502020204030204" pitchFamily="34" charset="0"/>
                          <a:cs typeface="Times New Roman" panose="02020603050405020304" pitchFamily="18" charset="0"/>
                        </a:rPr>
                        <a:t>book</a:t>
                      </a:r>
                      <a:r>
                        <a:rPr lang="nl-NL" sz="1000" b="0" noProof="0">
                          <a:effectLst/>
                          <a:latin typeface="+mn-lt"/>
                          <a:ea typeface="Calibri" panose="020F0502020204030204" pitchFamily="34" charset="0"/>
                          <a:cs typeface="Times New Roman" panose="02020603050405020304" pitchFamily="18" charset="0"/>
                        </a:rPr>
                        <a:t> </a:t>
                      </a:r>
                      <a:r>
                        <a:rPr lang="nl-NL" sz="1000" b="0" noProof="0" err="1">
                          <a:effectLst/>
                          <a:latin typeface="+mn-lt"/>
                          <a:ea typeface="Calibri" panose="020F0502020204030204" pitchFamily="34" charset="0"/>
                          <a:cs typeface="Times New Roman" panose="02020603050405020304" pitchFamily="18" charset="0"/>
                        </a:rPr>
                        <a:t>to</a:t>
                      </a:r>
                      <a:r>
                        <a:rPr lang="nl-NL" sz="1000" b="0" noProof="0">
                          <a:effectLst/>
                          <a:latin typeface="+mn-lt"/>
                          <a:ea typeface="Calibri" panose="020F0502020204030204" pitchFamily="34" charset="0"/>
                          <a:cs typeface="Times New Roman" panose="02020603050405020304" pitchFamily="18" charset="0"/>
                        </a:rPr>
                        <a:t> </a:t>
                      </a:r>
                      <a:r>
                        <a:rPr lang="nl-NL" sz="1000" b="0" noProof="0" err="1">
                          <a:effectLst/>
                          <a:latin typeface="+mn-lt"/>
                          <a:ea typeface="Calibri" panose="020F0502020204030204" pitchFamily="34" charset="0"/>
                          <a:cs typeface="Times New Roman" panose="02020603050405020304" pitchFamily="18" charset="0"/>
                        </a:rPr>
                        <a:t>chronic</a:t>
                      </a:r>
                      <a:r>
                        <a:rPr lang="nl-NL" sz="1000" b="0" noProof="0">
                          <a:effectLst/>
                          <a:latin typeface="+mn-lt"/>
                          <a:ea typeface="Calibri" panose="020F0502020204030204" pitchFamily="34" charset="0"/>
                          <a:cs typeface="Times New Roman" panose="02020603050405020304" pitchFamily="18" charset="0"/>
                        </a:rPr>
                        <a:t> </a:t>
                      </a:r>
                      <a:r>
                        <a:rPr lang="nl-NL" sz="1000" b="0" noProof="0" err="1">
                          <a:effectLst/>
                          <a:latin typeface="+mn-lt"/>
                          <a:ea typeface="Calibri" panose="020F0502020204030204" pitchFamily="34" charset="0"/>
                          <a:cs typeface="Times New Roman" panose="02020603050405020304" pitchFamily="18" charset="0"/>
                        </a:rPr>
                        <a:t>and</a:t>
                      </a:r>
                      <a:r>
                        <a:rPr lang="nl-NL" sz="1000" b="0" noProof="0">
                          <a:effectLst/>
                          <a:latin typeface="+mn-lt"/>
                          <a:ea typeface="Calibri" panose="020F0502020204030204" pitchFamily="34" charset="0"/>
                          <a:cs typeface="Times New Roman" panose="02020603050405020304" pitchFamily="18" charset="0"/>
                        </a:rPr>
                        <a:t> acute </a:t>
                      </a:r>
                      <a:r>
                        <a:rPr lang="nl-NL" sz="1000" b="0" noProof="0" err="1">
                          <a:effectLst/>
                          <a:latin typeface="+mn-lt"/>
                          <a:ea typeface="Calibri" panose="020F0502020204030204" pitchFamily="34" charset="0"/>
                          <a:cs typeface="Times New Roman" panose="02020603050405020304" pitchFamily="18" charset="0"/>
                        </a:rPr>
                        <a:t>climate-related</a:t>
                      </a:r>
                      <a:r>
                        <a:rPr lang="nl-NL" sz="1000" b="0" noProof="0">
                          <a:effectLst/>
                          <a:latin typeface="+mn-lt"/>
                          <a:ea typeface="Calibri" panose="020F0502020204030204" pitchFamily="34" charset="0"/>
                          <a:cs typeface="Times New Roman" panose="02020603050405020304" pitchFamily="18" charset="0"/>
                        </a:rPr>
                        <a:t> hazards </a:t>
                      </a:r>
                      <a:r>
                        <a:rPr lang="nl-NL" sz="1000" b="0" noProof="0" err="1">
                          <a:effectLst/>
                          <a:latin typeface="+mn-lt"/>
                          <a:ea typeface="Calibri" panose="020F0502020204030204" pitchFamily="34" charset="0"/>
                          <a:cs typeface="Times New Roman" panose="02020603050405020304" pitchFamily="18" charset="0"/>
                        </a:rPr>
                        <a:t>broken</a:t>
                      </a:r>
                      <a:r>
                        <a:rPr lang="nl-NL" sz="1000" b="0" noProof="0">
                          <a:effectLst/>
                          <a:latin typeface="+mn-lt"/>
                          <a:ea typeface="Calibri" panose="020F0502020204030204" pitchFamily="34" charset="0"/>
                          <a:cs typeface="Times New Roman" panose="02020603050405020304" pitchFamily="18" charset="0"/>
                        </a:rPr>
                        <a:t> down </a:t>
                      </a:r>
                      <a:r>
                        <a:rPr lang="nl-NL" sz="1000" b="0" noProof="0" err="1">
                          <a:effectLst/>
                          <a:latin typeface="+mn-lt"/>
                          <a:ea typeface="Calibri" panose="020F0502020204030204" pitchFamily="34" charset="0"/>
                          <a:cs typeface="Times New Roman" panose="02020603050405020304" pitchFamily="18" charset="0"/>
                        </a:rPr>
                        <a:t>by</a:t>
                      </a:r>
                      <a:r>
                        <a:rPr lang="nl-NL" sz="1000" b="0" noProof="0">
                          <a:effectLst/>
                          <a:latin typeface="+mn-lt"/>
                          <a:ea typeface="Calibri" panose="020F0502020204030204" pitchFamily="34" charset="0"/>
                          <a:cs typeface="Times New Roman" panose="02020603050405020304" pitchFamily="18" charset="0"/>
                        </a:rPr>
                        <a:t> sector </a:t>
                      </a:r>
                      <a:r>
                        <a:rPr lang="nl-NL" sz="1000" b="0" noProof="0" err="1">
                          <a:effectLst/>
                          <a:latin typeface="+mn-lt"/>
                          <a:ea typeface="Calibri" panose="020F0502020204030204" pitchFamily="34" charset="0"/>
                          <a:cs typeface="Times New Roman" panose="02020603050405020304" pitchFamily="18" charset="0"/>
                        </a:rPr>
                        <a:t>and</a:t>
                      </a:r>
                      <a:r>
                        <a:rPr lang="nl-NL" sz="1000" b="0" noProof="0">
                          <a:effectLst/>
                          <a:latin typeface="+mn-lt"/>
                          <a:ea typeface="Calibri" panose="020F0502020204030204" pitchFamily="34" charset="0"/>
                          <a:cs typeface="Times New Roman" panose="02020603050405020304" pitchFamily="18" charset="0"/>
                        </a:rPr>
                        <a:t> </a:t>
                      </a:r>
                      <a:r>
                        <a:rPr lang="nl-NL" sz="1000" b="0" noProof="0" err="1">
                          <a:effectLst/>
                          <a:latin typeface="+mn-lt"/>
                          <a:ea typeface="Calibri" panose="020F0502020204030204" pitchFamily="34" charset="0"/>
                          <a:cs typeface="Times New Roman" panose="02020603050405020304" pitchFamily="18" charset="0"/>
                        </a:rPr>
                        <a:t>location</a:t>
                      </a:r>
                      <a:r>
                        <a:rPr lang="nl-NL" sz="1000" b="0" noProof="0">
                          <a:effectLst/>
                          <a:latin typeface="+mn-lt"/>
                          <a:ea typeface="Calibri" panose="020F0502020204030204" pitchFamily="34" charset="0"/>
                          <a:cs typeface="Times New Roman" panose="02020603050405020304" pitchFamily="18" charset="0"/>
                        </a:rPr>
                        <a:t> </a:t>
                      </a:r>
                      <a:r>
                        <a:rPr lang="nl-NL" sz="1000" b="0" noProof="0" err="1">
                          <a:effectLst/>
                          <a:latin typeface="+mn-lt"/>
                          <a:ea typeface="Calibri" panose="020F0502020204030204" pitchFamily="34" charset="0"/>
                          <a:cs typeface="Times New Roman" panose="02020603050405020304" pitchFamily="18" charset="0"/>
                        </a:rPr>
                        <a:t>using</a:t>
                      </a:r>
                      <a:r>
                        <a:rPr lang="nl-NL" sz="1000" b="0" noProof="0">
                          <a:effectLst/>
                          <a:latin typeface="+mn-lt"/>
                          <a:ea typeface="Calibri" panose="020F0502020204030204" pitchFamily="34" charset="0"/>
                          <a:cs typeface="Times New Roman" panose="02020603050405020304" pitchFamily="18" charset="0"/>
                        </a:rPr>
                        <a:t> </a:t>
                      </a:r>
                      <a:r>
                        <a:rPr lang="nl-NL" sz="1000" b="0" noProof="0" err="1">
                          <a:effectLst/>
                          <a:latin typeface="+mn-lt"/>
                          <a:ea typeface="Calibri" panose="020F0502020204030204" pitchFamily="34" charset="0"/>
                          <a:cs typeface="Times New Roman" panose="02020603050405020304" pitchFamily="18" charset="0"/>
                        </a:rPr>
                        <a:t>specialized</a:t>
                      </a:r>
                      <a:r>
                        <a:rPr lang="nl-NL" sz="1000" b="0" noProof="0">
                          <a:effectLst/>
                          <a:latin typeface="+mn-lt"/>
                          <a:ea typeface="Calibri" panose="020F0502020204030204" pitchFamily="34" charset="0"/>
                          <a:cs typeface="Times New Roman" panose="02020603050405020304" pitchFamily="18" charset="0"/>
                        </a:rPr>
                        <a:t> data sources. </a:t>
                      </a:r>
                      <a:r>
                        <a:rPr lang="nl-NL" sz="1000" b="0" noProof="0" err="1">
                          <a:effectLst/>
                          <a:latin typeface="+mn-lt"/>
                          <a:ea typeface="Calibri" panose="020F0502020204030204" pitchFamily="34" charset="0"/>
                          <a:cs typeface="Times New Roman" panose="02020603050405020304" pitchFamily="18" charset="0"/>
                        </a:rPr>
                        <a:t>Includes</a:t>
                      </a:r>
                      <a:r>
                        <a:rPr lang="nl-NL" sz="1000" b="0" noProof="0">
                          <a:effectLst/>
                          <a:latin typeface="+mn-lt"/>
                          <a:ea typeface="Calibri" panose="020F0502020204030204" pitchFamily="34" charset="0"/>
                          <a:cs typeface="Times New Roman" panose="02020603050405020304" pitchFamily="18" charset="0"/>
                        </a:rPr>
                        <a:t> IFRS stage2 </a:t>
                      </a:r>
                      <a:r>
                        <a:rPr lang="nl-NL" sz="1000" b="0" noProof="0" err="1">
                          <a:effectLst/>
                          <a:latin typeface="+mn-lt"/>
                          <a:ea typeface="Calibri" panose="020F0502020204030204" pitchFamily="34" charset="0"/>
                          <a:cs typeface="Times New Roman" panose="02020603050405020304" pitchFamily="18" charset="0"/>
                        </a:rPr>
                        <a:t>exposures</a:t>
                      </a:r>
                      <a:r>
                        <a:rPr lang="nl-NL" sz="1000" b="0" noProof="0">
                          <a:effectLst/>
                          <a:latin typeface="+mn-lt"/>
                          <a:ea typeface="Calibri" panose="020F0502020204030204" pitchFamily="34" charset="0"/>
                          <a:cs typeface="Times New Roman" panose="02020603050405020304" pitchFamily="18" charset="0"/>
                        </a:rPr>
                        <a:t>.</a:t>
                      </a:r>
                      <a:endParaRPr lang="en-GB" sz="1000" b="0" noProof="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nl-NL" sz="1000" b="0" noProof="0" dirty="0">
                          <a:solidFill>
                            <a:schemeClr val="tx1"/>
                          </a:solidFill>
                          <a:latin typeface="+mn-lt"/>
                        </a:rPr>
                        <a:t>30 </a:t>
                      </a:r>
                      <a:r>
                        <a:rPr lang="nl-NL" sz="1000" b="0" noProof="0" dirty="0" err="1">
                          <a:solidFill>
                            <a:schemeClr val="tx1"/>
                          </a:solidFill>
                          <a:latin typeface="+mn-lt"/>
                        </a:rPr>
                        <a:t>June</a:t>
                      </a:r>
                      <a:r>
                        <a:rPr lang="nl-NL" sz="1000" b="0" noProof="0" dirty="0">
                          <a:solidFill>
                            <a:schemeClr val="tx1"/>
                          </a:solidFill>
                          <a:latin typeface="+mn-lt"/>
                        </a:rPr>
                        <a:t> 2022</a:t>
                      </a:r>
                      <a:endParaRPr lang="en-GB" sz="1000" b="0" noProof="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7337691"/>
                  </a:ext>
                </a:extLst>
              </a:tr>
              <a:tr h="254053">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noProof="0" dirty="0" err="1">
                          <a:solidFill>
                            <a:schemeClr val="bg1">
                              <a:lumMod val="25000"/>
                            </a:schemeClr>
                          </a:solidFill>
                          <a:latin typeface="+mn-lt"/>
                        </a:rPr>
                        <a:t>Mitigating</a:t>
                      </a:r>
                      <a:r>
                        <a:rPr lang="nl-NL" sz="1000" b="0" noProof="0" dirty="0">
                          <a:solidFill>
                            <a:schemeClr val="bg1">
                              <a:lumMod val="25000"/>
                            </a:schemeClr>
                          </a:solidFill>
                          <a:latin typeface="+mn-lt"/>
                        </a:rPr>
                        <a:t> Actions</a:t>
                      </a:r>
                      <a:endParaRPr lang="en-GB" sz="1000" b="0" noProof="0" dirty="0">
                        <a:solidFill>
                          <a:schemeClr val="bg1">
                            <a:lumMod val="25000"/>
                          </a:schemeClr>
                        </a:solidFill>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00000"/>
                        </a:lnSpc>
                        <a:spcBef>
                          <a:spcPts val="0"/>
                        </a:spcBef>
                      </a:pP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6</a:t>
                      </a:r>
                      <a:r>
                        <a:rPr lang="en-GB" sz="1000" b="0" noProof="0">
                          <a:solidFill>
                            <a:schemeClr val="bg1">
                              <a:lumMod val="25000"/>
                            </a:schemeClr>
                          </a:solidFill>
                          <a:effectLst/>
                          <a:latin typeface="+mn-lt"/>
                          <a:ea typeface="Calibri" panose="020F0502020204030204" pitchFamily="34" charset="0"/>
                          <a:cs typeface="Times New Roman" panose="02020603050405020304" pitchFamily="18" charset="0"/>
                        </a:rPr>
                        <a:t>. Summary of the Green Asset Ratio (GAR) KPIs</a:t>
                      </a:r>
                      <a:endParaRPr lang="en-GB" sz="1000" b="0" noProof="0">
                        <a:solidFill>
                          <a:schemeClr val="bg1">
                            <a:lumMod val="2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0"/>
                        </a:spcBef>
                      </a:pPr>
                      <a:r>
                        <a:rPr lang="en-GB" sz="1000" b="0" noProof="0">
                          <a:effectLst/>
                          <a:latin typeface="+mn-lt"/>
                          <a:ea typeface="Calibri" panose="020F0502020204030204" pitchFamily="34" charset="0"/>
                          <a:cs typeface="Times New Roman" panose="02020603050405020304" pitchFamily="18" charset="0"/>
                        </a:rPr>
                        <a:t>Summary of templates 7 and 8. Only considers exposure to non-financial corporations that are required to publish under the NFRD.</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en-GB" sz="1000" b="0" noProof="0">
                          <a:solidFill>
                            <a:schemeClr val="bg1">
                              <a:lumMod val="25000"/>
                            </a:schemeClr>
                          </a:solidFill>
                          <a:latin typeface="+mn-lt"/>
                        </a:rPr>
                        <a:t>30 June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1895229"/>
                  </a:ext>
                </a:extLst>
              </a:tr>
              <a:tr h="254053">
                <a:tc vMerge="1">
                  <a:txBody>
                    <a:bodyPr/>
                    <a:lstStyle/>
                    <a:p>
                      <a:pPr algn="ctr"/>
                      <a:endParaRPr lang="en-GB" sz="1200" noProof="0">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ct val="100000"/>
                        </a:lnSpc>
                        <a:spcBef>
                          <a:spcPts val="0"/>
                        </a:spcBef>
                      </a:pP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7. </a:t>
                      </a:r>
                      <a:r>
                        <a:rPr lang="nl-NL" sz="1000" b="0" noProof="0" err="1">
                          <a:solidFill>
                            <a:schemeClr val="bg1">
                              <a:lumMod val="25000"/>
                            </a:schemeClr>
                          </a:solidFill>
                          <a:effectLst/>
                          <a:latin typeface="+mn-lt"/>
                          <a:ea typeface="Calibri" panose="020F0502020204030204" pitchFamily="34" charset="0"/>
                          <a:cs typeface="Times New Roman" panose="02020603050405020304" pitchFamily="18" charset="0"/>
                        </a:rPr>
                        <a:t>Assests</a:t>
                      </a: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 </a:t>
                      </a:r>
                      <a:r>
                        <a:rPr lang="nl-NL" sz="1000" b="0" noProof="0" err="1">
                          <a:solidFill>
                            <a:schemeClr val="bg1">
                              <a:lumMod val="25000"/>
                            </a:schemeClr>
                          </a:solidFill>
                          <a:effectLst/>
                          <a:latin typeface="+mn-lt"/>
                          <a:ea typeface="Calibri" panose="020F0502020204030204" pitchFamily="34" charset="0"/>
                          <a:cs typeface="Times New Roman" panose="02020603050405020304" pitchFamily="18" charset="0"/>
                        </a:rPr>
                        <a:t>for</a:t>
                      </a: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 </a:t>
                      </a:r>
                      <a:r>
                        <a:rPr lang="nl-NL" sz="1000" b="0" noProof="0" err="1">
                          <a:solidFill>
                            <a:schemeClr val="bg1">
                              <a:lumMod val="25000"/>
                            </a:schemeClr>
                          </a:solidFill>
                          <a:effectLst/>
                          <a:latin typeface="+mn-lt"/>
                          <a:ea typeface="Calibri" panose="020F0502020204030204" pitchFamily="34" charset="0"/>
                          <a:cs typeface="Times New Roman" panose="02020603050405020304" pitchFamily="18" charset="0"/>
                        </a:rPr>
                        <a:t>the</a:t>
                      </a: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 </a:t>
                      </a:r>
                      <a:r>
                        <a:rPr lang="nl-NL" sz="1000" b="0" noProof="0" err="1">
                          <a:solidFill>
                            <a:schemeClr val="bg1">
                              <a:lumMod val="25000"/>
                            </a:schemeClr>
                          </a:solidFill>
                          <a:effectLst/>
                          <a:latin typeface="+mn-lt"/>
                          <a:ea typeface="Calibri" panose="020F0502020204030204" pitchFamily="34" charset="0"/>
                          <a:cs typeface="Times New Roman" panose="02020603050405020304" pitchFamily="18" charset="0"/>
                        </a:rPr>
                        <a:t>calculation</a:t>
                      </a: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 of </a:t>
                      </a:r>
                      <a:r>
                        <a:rPr lang="nl-NL" sz="1000" b="0" noProof="0" err="1">
                          <a:solidFill>
                            <a:schemeClr val="bg1">
                              <a:lumMod val="25000"/>
                            </a:schemeClr>
                          </a:solidFill>
                          <a:effectLst/>
                          <a:latin typeface="+mn-lt"/>
                          <a:ea typeface="Calibri" panose="020F0502020204030204" pitchFamily="34" charset="0"/>
                          <a:cs typeface="Times New Roman" panose="02020603050405020304" pitchFamily="18" charset="0"/>
                        </a:rPr>
                        <a:t>the</a:t>
                      </a:r>
                      <a:r>
                        <a:rPr lang="nl-NL" sz="1000" b="0" noProof="0">
                          <a:solidFill>
                            <a:schemeClr val="bg1">
                              <a:lumMod val="25000"/>
                            </a:schemeClr>
                          </a:solidFill>
                          <a:effectLst/>
                          <a:latin typeface="+mn-lt"/>
                          <a:ea typeface="Calibri" panose="020F0502020204030204" pitchFamily="34" charset="0"/>
                          <a:cs typeface="Times New Roman" panose="02020603050405020304" pitchFamily="18" charset="0"/>
                        </a:rPr>
                        <a:t> GAR</a:t>
                      </a:r>
                      <a:endParaRPr lang="en-GB" sz="1000" b="0" noProof="0">
                        <a:solidFill>
                          <a:schemeClr val="bg1">
                            <a:lumMod val="2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noProof="0">
                          <a:latin typeface="+mn-lt"/>
                        </a:rPr>
                        <a:t>Report on </a:t>
                      </a:r>
                      <a:r>
                        <a:rPr lang="nl-NL" sz="1000" b="0" noProof="0" err="1">
                          <a:latin typeface="+mn-lt"/>
                        </a:rPr>
                        <a:t>exposures</a:t>
                      </a:r>
                      <a:r>
                        <a:rPr lang="nl-NL" sz="1000" b="0" noProof="0">
                          <a:latin typeface="+mn-lt"/>
                        </a:rPr>
                        <a:t> </a:t>
                      </a:r>
                      <a:r>
                        <a:rPr lang="nl-NL" sz="1000" b="0" noProof="0" err="1">
                          <a:latin typeface="+mn-lt"/>
                        </a:rPr>
                        <a:t>by</a:t>
                      </a:r>
                      <a:r>
                        <a:rPr lang="nl-NL" sz="1000" b="0" noProof="0">
                          <a:latin typeface="+mn-lt"/>
                        </a:rPr>
                        <a:t> sector </a:t>
                      </a:r>
                      <a:r>
                        <a:rPr lang="nl-NL" sz="1000" b="0" noProof="0" err="1">
                          <a:latin typeface="+mn-lt"/>
                        </a:rPr>
                        <a:t>divided</a:t>
                      </a:r>
                      <a:r>
                        <a:rPr lang="nl-NL" sz="1000" b="0" noProof="0">
                          <a:latin typeface="+mn-lt"/>
                        </a:rPr>
                        <a:t> in </a:t>
                      </a:r>
                      <a:r>
                        <a:rPr lang="nl-NL" sz="1000" b="0" noProof="0" err="1">
                          <a:latin typeface="+mn-lt"/>
                        </a:rPr>
                        <a:t>total</a:t>
                      </a:r>
                      <a:r>
                        <a:rPr lang="nl-NL" sz="1000" b="0" noProof="0">
                          <a:latin typeface="+mn-lt"/>
                        </a:rPr>
                        <a:t>, </a:t>
                      </a:r>
                      <a:r>
                        <a:rPr lang="nl-NL" sz="1000" b="0" noProof="0" err="1">
                          <a:latin typeface="+mn-lt"/>
                        </a:rPr>
                        <a:t>taxonomy-eligible</a:t>
                      </a:r>
                      <a:r>
                        <a:rPr lang="nl-NL" sz="1000" b="0" noProof="0">
                          <a:latin typeface="+mn-lt"/>
                        </a:rPr>
                        <a:t>, </a:t>
                      </a:r>
                      <a:r>
                        <a:rPr lang="nl-NL" sz="1000" b="0" noProof="0" err="1">
                          <a:latin typeface="+mn-lt"/>
                        </a:rPr>
                        <a:t>and</a:t>
                      </a:r>
                      <a:r>
                        <a:rPr lang="nl-NL" sz="1000" b="0" noProof="0">
                          <a:latin typeface="+mn-lt"/>
                        </a:rPr>
                        <a:t> </a:t>
                      </a:r>
                      <a:r>
                        <a:rPr lang="nl-NL" sz="1000" b="0" noProof="0" err="1">
                          <a:latin typeface="+mn-lt"/>
                        </a:rPr>
                        <a:t>taxonomy-aligned</a:t>
                      </a:r>
                      <a:r>
                        <a:rPr lang="nl-NL" sz="1000" b="0" noProof="0">
                          <a:latin typeface="+mn-lt"/>
                        </a:rPr>
                        <a:t> </a:t>
                      </a:r>
                      <a:r>
                        <a:rPr lang="nl-NL" sz="1000" b="0" noProof="0" err="1">
                          <a:latin typeface="+mn-lt"/>
                        </a:rPr>
                        <a:t>under</a:t>
                      </a:r>
                      <a:r>
                        <a:rPr lang="nl-NL" sz="1000" b="0" noProof="0">
                          <a:latin typeface="+mn-lt"/>
                        </a:rPr>
                        <a:t> </a:t>
                      </a:r>
                      <a:r>
                        <a:rPr lang="nl-NL" sz="1000" b="0" noProof="0" err="1">
                          <a:latin typeface="+mn-lt"/>
                        </a:rPr>
                        <a:t>Article</a:t>
                      </a:r>
                      <a:r>
                        <a:rPr lang="nl-NL" sz="1000" b="0" noProof="0">
                          <a:latin typeface="+mn-lt"/>
                        </a:rPr>
                        <a:t> 8 of </a:t>
                      </a:r>
                      <a:r>
                        <a:rPr lang="nl-NL" sz="1000" b="0" noProof="0" err="1">
                          <a:latin typeface="+mn-lt"/>
                        </a:rPr>
                        <a:t>the</a:t>
                      </a:r>
                      <a:r>
                        <a:rPr lang="nl-NL" sz="1000" b="0" noProof="0">
                          <a:latin typeface="+mn-lt"/>
                        </a:rPr>
                        <a:t> EU </a:t>
                      </a:r>
                      <a:r>
                        <a:rPr lang="nl-NL" sz="1000" b="0" noProof="0" err="1">
                          <a:latin typeface="+mn-lt"/>
                        </a:rPr>
                        <a:t>taxonomy</a:t>
                      </a:r>
                      <a:r>
                        <a:rPr lang="nl-NL" sz="1000" b="0" noProof="0">
                          <a:latin typeface="+mn-lt"/>
                        </a:rPr>
                        <a:t>.</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noProof="0">
                          <a:effectLst/>
                          <a:latin typeface="+mn-lt"/>
                          <a:ea typeface="Calibri" panose="020F0502020204030204" pitchFamily="34" charset="0"/>
                          <a:cs typeface="Times New Roman" panose="02020603050405020304" pitchFamily="18" charset="0"/>
                        </a:rPr>
                        <a:t>31 Dec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1260421"/>
                  </a:ext>
                </a:extLst>
              </a:tr>
              <a:tr h="254053">
                <a:tc vMerge="1">
                  <a:txBody>
                    <a:bodyPr/>
                    <a:lstStyle/>
                    <a:p>
                      <a:pPr algn="ctr"/>
                      <a:endParaRPr lang="en-GB" sz="1200" noProof="0">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nl-NL" sz="1000" b="0" noProof="0">
                          <a:latin typeface="+mn-lt"/>
                        </a:rPr>
                        <a:t>8. Green Asset Ratio </a:t>
                      </a:r>
                      <a:r>
                        <a:rPr lang="nl-NL" sz="1000" b="0" noProof="0" err="1">
                          <a:latin typeface="+mn-lt"/>
                        </a:rPr>
                        <a:t>KPIs</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noProof="0">
                          <a:latin typeface="+mn-lt"/>
                        </a:rPr>
                        <a:t>Exposure </a:t>
                      </a:r>
                      <a:r>
                        <a:rPr lang="nl-NL" sz="1000" b="0" noProof="0" err="1">
                          <a:latin typeface="+mn-lt"/>
                        </a:rPr>
                        <a:t>to</a:t>
                      </a:r>
                      <a:r>
                        <a:rPr lang="nl-NL" sz="1000" b="0" noProof="0">
                          <a:latin typeface="+mn-lt"/>
                        </a:rPr>
                        <a:t> </a:t>
                      </a:r>
                      <a:r>
                        <a:rPr lang="nl-NL" sz="1000" b="0" noProof="0" err="1">
                          <a:latin typeface="+mn-lt"/>
                        </a:rPr>
                        <a:t>each</a:t>
                      </a:r>
                      <a:r>
                        <a:rPr lang="nl-NL" sz="1000" b="0" noProof="0">
                          <a:latin typeface="+mn-lt"/>
                        </a:rPr>
                        <a:t> type of client </a:t>
                      </a:r>
                      <a:r>
                        <a:rPr lang="nl-NL" sz="1000" b="0" noProof="0" err="1">
                          <a:latin typeface="+mn-lt"/>
                        </a:rPr>
                        <a:t>distinguished</a:t>
                      </a:r>
                      <a:r>
                        <a:rPr lang="nl-NL" sz="1000" b="0" noProof="0">
                          <a:latin typeface="+mn-lt"/>
                        </a:rPr>
                        <a:t> in template 7. </a:t>
                      </a:r>
                      <a:r>
                        <a:rPr lang="nl-NL" sz="1000" b="0" noProof="0" err="1">
                          <a:latin typeface="+mn-lt"/>
                        </a:rPr>
                        <a:t>Includes</a:t>
                      </a:r>
                      <a:r>
                        <a:rPr lang="nl-NL" sz="1000" b="0" noProof="0">
                          <a:latin typeface="+mn-lt"/>
                        </a:rPr>
                        <a:t> </a:t>
                      </a:r>
                      <a:r>
                        <a:rPr lang="nl-NL" sz="1000" b="0" noProof="0" err="1">
                          <a:latin typeface="+mn-lt"/>
                        </a:rPr>
                        <a:t>distribution</a:t>
                      </a:r>
                      <a:r>
                        <a:rPr lang="nl-NL" sz="1000" b="0" noProof="0">
                          <a:latin typeface="+mn-lt"/>
                        </a:rPr>
                        <a:t> of real </a:t>
                      </a:r>
                      <a:r>
                        <a:rPr lang="nl-NL" sz="1000" b="0" noProof="0" err="1">
                          <a:latin typeface="+mn-lt"/>
                        </a:rPr>
                        <a:t>estate</a:t>
                      </a:r>
                      <a:r>
                        <a:rPr lang="nl-NL" sz="1000" b="0" noProof="0">
                          <a:latin typeface="+mn-lt"/>
                        </a:rPr>
                        <a:t> </a:t>
                      </a:r>
                      <a:r>
                        <a:rPr lang="nl-NL" sz="1000" b="0" noProof="0" err="1">
                          <a:latin typeface="+mn-lt"/>
                        </a:rPr>
                        <a:t>loans</a:t>
                      </a:r>
                      <a:r>
                        <a:rPr lang="nl-NL" sz="1000" b="0" noProof="0">
                          <a:latin typeface="+mn-lt"/>
                        </a:rPr>
                        <a:t> </a:t>
                      </a:r>
                      <a:r>
                        <a:rPr lang="nl-NL" sz="1000" b="0" noProof="0" err="1">
                          <a:latin typeface="+mn-lt"/>
                        </a:rPr>
                        <a:t>by</a:t>
                      </a:r>
                      <a:r>
                        <a:rPr lang="nl-NL" sz="1000" b="0" noProof="0">
                          <a:latin typeface="+mn-lt"/>
                        </a:rPr>
                        <a:t> energy </a:t>
                      </a:r>
                      <a:r>
                        <a:rPr lang="nl-NL" sz="1000" b="0" noProof="0" err="1">
                          <a:latin typeface="+mn-lt"/>
                        </a:rPr>
                        <a:t>consumption</a:t>
                      </a:r>
                      <a:r>
                        <a:rPr lang="nl-NL" sz="1000" b="0" noProof="0">
                          <a:latin typeface="+mn-lt"/>
                        </a:rPr>
                        <a:t> </a:t>
                      </a:r>
                      <a:r>
                        <a:rPr lang="nl-NL" sz="1000" b="0" noProof="0" err="1">
                          <a:latin typeface="+mn-lt"/>
                        </a:rPr>
                        <a:t>and</a:t>
                      </a:r>
                      <a:r>
                        <a:rPr lang="nl-NL" sz="1000" b="0" noProof="0">
                          <a:latin typeface="+mn-lt"/>
                        </a:rPr>
                        <a:t> EPC label.</a:t>
                      </a:r>
                      <a:endParaRPr lang="en-GB" sz="10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nl-NL" sz="1000" b="0" noProof="0">
                          <a:solidFill>
                            <a:schemeClr val="tx1"/>
                          </a:solidFill>
                          <a:latin typeface="+mn-lt"/>
                        </a:rPr>
                        <a:t>31 Dec 2023</a:t>
                      </a:r>
                      <a:endParaRPr lang="en-GB" sz="1000" b="0" noProof="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515840"/>
                  </a:ext>
                </a:extLst>
              </a:tr>
              <a:tr h="254053">
                <a:tc vMerge="1">
                  <a:txBody>
                    <a:bodyPr/>
                    <a:lstStyle/>
                    <a:p>
                      <a:pPr algn="ctr"/>
                      <a:endParaRPr lang="en-GB" sz="1200" noProof="0">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nl-NL" sz="1000" b="0" noProof="0" dirty="0">
                          <a:effectLst/>
                          <a:latin typeface="+mn-lt"/>
                          <a:ea typeface="Calibri" panose="020F0502020204030204" pitchFamily="34" charset="0"/>
                          <a:cs typeface="Times New Roman" panose="02020603050405020304" pitchFamily="18" charset="0"/>
                        </a:rPr>
                        <a:t>9. Banking </a:t>
                      </a:r>
                      <a:r>
                        <a:rPr lang="nl-NL" sz="1000" b="0" noProof="0" dirty="0" err="1">
                          <a:effectLst/>
                          <a:latin typeface="+mn-lt"/>
                          <a:ea typeface="Calibri" panose="020F0502020204030204" pitchFamily="34" charset="0"/>
                          <a:cs typeface="Times New Roman" panose="02020603050405020304" pitchFamily="18" charset="0"/>
                        </a:rPr>
                        <a:t>Book</a:t>
                      </a:r>
                      <a:r>
                        <a:rPr lang="nl-NL" sz="1000" b="0" noProof="0" dirty="0">
                          <a:effectLst/>
                          <a:latin typeface="+mn-lt"/>
                          <a:ea typeface="Calibri" panose="020F0502020204030204" pitchFamily="34" charset="0"/>
                          <a:cs typeface="Times New Roman" panose="02020603050405020304" pitchFamily="18" charset="0"/>
                        </a:rPr>
                        <a:t> </a:t>
                      </a:r>
                      <a:r>
                        <a:rPr lang="nl-NL" sz="1000" b="0" noProof="0" dirty="0" err="1">
                          <a:effectLst/>
                          <a:latin typeface="+mn-lt"/>
                          <a:ea typeface="Calibri" panose="020F0502020204030204" pitchFamily="34" charset="0"/>
                          <a:cs typeface="Times New Roman" panose="02020603050405020304" pitchFamily="18" charset="0"/>
                        </a:rPr>
                        <a:t>Taxonomy</a:t>
                      </a:r>
                      <a:r>
                        <a:rPr lang="nl-NL" sz="1000" b="0" noProof="0" dirty="0">
                          <a:effectLst/>
                          <a:latin typeface="+mn-lt"/>
                          <a:ea typeface="Calibri" panose="020F0502020204030204" pitchFamily="34" charset="0"/>
                          <a:cs typeface="Times New Roman" panose="02020603050405020304" pitchFamily="18" charset="0"/>
                        </a:rPr>
                        <a:t> </a:t>
                      </a:r>
                      <a:r>
                        <a:rPr lang="nl-NL" sz="1000" b="0" noProof="0" dirty="0" err="1">
                          <a:effectLst/>
                          <a:latin typeface="+mn-lt"/>
                          <a:ea typeface="Calibri" panose="020F0502020204030204" pitchFamily="34" charset="0"/>
                          <a:cs typeface="Times New Roman" panose="02020603050405020304" pitchFamily="18" charset="0"/>
                        </a:rPr>
                        <a:t>Alignment</a:t>
                      </a:r>
                      <a:r>
                        <a:rPr lang="nl-NL" sz="1000" b="0" noProof="0" dirty="0">
                          <a:effectLst/>
                          <a:latin typeface="+mn-lt"/>
                          <a:ea typeface="Calibri" panose="020F0502020204030204" pitchFamily="34" charset="0"/>
                          <a:cs typeface="Times New Roman" panose="02020603050405020304" pitchFamily="18" charset="0"/>
                        </a:rPr>
                        <a:t> Ratio (BTAR)</a:t>
                      </a:r>
                      <a:endParaRPr lang="en-GB" sz="1000" b="0" noProof="0" dirty="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000" b="0" noProof="0" dirty="0">
                          <a:latin typeface="+mn-lt"/>
                        </a:rPr>
                        <a:t>Exposure </a:t>
                      </a:r>
                      <a:r>
                        <a:rPr lang="nl-NL" sz="1000" b="0" noProof="0" dirty="0" err="1">
                          <a:latin typeface="+mn-lt"/>
                        </a:rPr>
                        <a:t>to</a:t>
                      </a:r>
                      <a:r>
                        <a:rPr lang="nl-NL" sz="1000" b="0" noProof="0" dirty="0">
                          <a:latin typeface="+mn-lt"/>
                        </a:rPr>
                        <a:t> </a:t>
                      </a:r>
                      <a:r>
                        <a:rPr lang="nl-NL" sz="1000" b="0" noProof="0" dirty="0" err="1">
                          <a:latin typeface="+mn-lt"/>
                        </a:rPr>
                        <a:t>all</a:t>
                      </a:r>
                      <a:r>
                        <a:rPr lang="nl-NL" sz="1000" b="0" noProof="0" dirty="0">
                          <a:latin typeface="+mn-lt"/>
                        </a:rPr>
                        <a:t> </a:t>
                      </a:r>
                      <a:r>
                        <a:rPr lang="nl-NL" sz="1000" b="0" noProof="0" dirty="0" err="1">
                          <a:latin typeface="+mn-lt"/>
                        </a:rPr>
                        <a:t>counterparties</a:t>
                      </a:r>
                      <a:r>
                        <a:rPr lang="nl-NL" sz="1000" b="0" noProof="0" dirty="0">
                          <a:latin typeface="+mn-lt"/>
                        </a:rPr>
                        <a:t>, </a:t>
                      </a:r>
                      <a:r>
                        <a:rPr lang="nl-NL" sz="1000" b="0" noProof="0" dirty="0" err="1">
                          <a:latin typeface="+mn-lt"/>
                        </a:rPr>
                        <a:t>including</a:t>
                      </a:r>
                      <a:r>
                        <a:rPr lang="nl-NL" sz="1000" b="0" noProof="0" dirty="0">
                          <a:latin typeface="+mn-lt"/>
                        </a:rPr>
                        <a:t> non-financial </a:t>
                      </a:r>
                      <a:r>
                        <a:rPr lang="nl-NL" sz="1000" b="0" noProof="0" dirty="0" err="1">
                          <a:latin typeface="+mn-lt"/>
                        </a:rPr>
                        <a:t>corporations</a:t>
                      </a:r>
                      <a:r>
                        <a:rPr lang="nl-NL" sz="1000" b="0" noProof="0" dirty="0">
                          <a:latin typeface="+mn-lt"/>
                        </a:rPr>
                        <a:t> </a:t>
                      </a:r>
                      <a:r>
                        <a:rPr lang="nl-NL" sz="1000" b="0" noProof="0" dirty="0" err="1">
                          <a:latin typeface="+mn-lt"/>
                        </a:rPr>
                        <a:t>not</a:t>
                      </a:r>
                      <a:r>
                        <a:rPr lang="nl-NL" sz="1000" b="0" noProof="0" dirty="0">
                          <a:latin typeface="+mn-lt"/>
                        </a:rPr>
                        <a:t> </a:t>
                      </a:r>
                      <a:r>
                        <a:rPr lang="nl-NL" sz="1000" b="0" noProof="0" dirty="0" err="1">
                          <a:latin typeface="+mn-lt"/>
                        </a:rPr>
                        <a:t>required</a:t>
                      </a:r>
                      <a:r>
                        <a:rPr lang="nl-NL" sz="1000" b="0" noProof="0" dirty="0">
                          <a:latin typeface="+mn-lt"/>
                        </a:rPr>
                        <a:t> </a:t>
                      </a:r>
                      <a:r>
                        <a:rPr lang="nl-NL" sz="1000" b="0" noProof="0" dirty="0" err="1">
                          <a:latin typeface="+mn-lt"/>
                        </a:rPr>
                        <a:t>to</a:t>
                      </a:r>
                      <a:r>
                        <a:rPr lang="nl-NL" sz="1000" b="0" noProof="0" dirty="0">
                          <a:latin typeface="+mn-lt"/>
                        </a:rPr>
                        <a:t> </a:t>
                      </a:r>
                      <a:r>
                        <a:rPr lang="nl-NL" sz="1000" b="0" noProof="0" dirty="0" err="1">
                          <a:latin typeface="+mn-lt"/>
                        </a:rPr>
                        <a:t>publish</a:t>
                      </a:r>
                      <a:r>
                        <a:rPr lang="nl-NL" sz="1000" b="0" noProof="0" dirty="0">
                          <a:latin typeface="+mn-lt"/>
                        </a:rPr>
                        <a:t> </a:t>
                      </a:r>
                      <a:r>
                        <a:rPr lang="nl-NL" sz="1000" b="0" noProof="0" dirty="0" err="1">
                          <a:latin typeface="+mn-lt"/>
                        </a:rPr>
                        <a:t>under</a:t>
                      </a:r>
                      <a:r>
                        <a:rPr lang="nl-NL" sz="1000" b="0" noProof="0" dirty="0">
                          <a:latin typeface="+mn-lt"/>
                        </a:rPr>
                        <a:t> </a:t>
                      </a:r>
                      <a:r>
                        <a:rPr lang="nl-NL" sz="1000" b="0" noProof="0" dirty="0" err="1">
                          <a:latin typeface="+mn-lt"/>
                        </a:rPr>
                        <a:t>the</a:t>
                      </a:r>
                      <a:r>
                        <a:rPr lang="nl-NL" sz="1000" b="0" noProof="0" dirty="0">
                          <a:latin typeface="+mn-lt"/>
                        </a:rPr>
                        <a:t> NFRD. </a:t>
                      </a:r>
                      <a:r>
                        <a:rPr lang="nl-NL" sz="1000" b="0" noProof="0" dirty="0" err="1">
                          <a:latin typeface="+mn-lt"/>
                        </a:rPr>
                        <a:t>Extends</a:t>
                      </a:r>
                      <a:r>
                        <a:rPr lang="nl-NL" sz="1000" b="0" noProof="0" dirty="0">
                          <a:latin typeface="+mn-lt"/>
                        </a:rPr>
                        <a:t> on templates 7 </a:t>
                      </a:r>
                      <a:r>
                        <a:rPr lang="nl-NL" sz="1000" b="0" noProof="0" dirty="0" err="1">
                          <a:latin typeface="+mn-lt"/>
                        </a:rPr>
                        <a:t>and</a:t>
                      </a:r>
                      <a:r>
                        <a:rPr lang="nl-NL" sz="1000" b="0" noProof="0" dirty="0">
                          <a:latin typeface="+mn-lt"/>
                        </a:rPr>
                        <a:t> 8.</a:t>
                      </a:r>
                      <a:endParaRPr lang="en-GB" sz="1000" b="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nl-NL" sz="1000" b="0" noProof="0" dirty="0">
                          <a:solidFill>
                            <a:schemeClr val="tx1"/>
                          </a:solidFill>
                          <a:latin typeface="+mn-lt"/>
                        </a:rPr>
                        <a:t>30 </a:t>
                      </a:r>
                      <a:r>
                        <a:rPr lang="nl-NL" sz="1000" b="0" noProof="0" dirty="0" err="1">
                          <a:solidFill>
                            <a:schemeClr val="tx1"/>
                          </a:solidFill>
                          <a:latin typeface="+mn-lt"/>
                        </a:rPr>
                        <a:t>June</a:t>
                      </a:r>
                      <a:r>
                        <a:rPr lang="nl-NL" sz="1000" b="0" noProof="0" dirty="0">
                          <a:solidFill>
                            <a:schemeClr val="tx1"/>
                          </a:solidFill>
                          <a:latin typeface="+mn-lt"/>
                        </a:rPr>
                        <a:t> 2024</a:t>
                      </a:r>
                      <a:endParaRPr lang="en-GB" sz="1000" b="0" noProof="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614465"/>
                  </a:ext>
                </a:extLst>
              </a:tr>
              <a:tr h="2540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noProof="0" dirty="0">
                        <a:solidFill>
                          <a:schemeClr val="bg1">
                            <a:lumMod val="25000"/>
                          </a:schemeClr>
                        </a:solidFill>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GB" sz="1000" b="0" noProof="0" dirty="0">
                          <a:effectLst/>
                          <a:latin typeface="+mn-lt"/>
                          <a:ea typeface="Calibri" panose="020F0502020204030204" pitchFamily="34" charset="0"/>
                          <a:cs typeface="Times New Roman" panose="02020603050405020304" pitchFamily="18" charset="0"/>
                        </a:rPr>
                        <a:t>10. Other Climate Change Mitigation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noProof="0" dirty="0">
                          <a:latin typeface="+mn-lt"/>
                        </a:rPr>
                        <a:t>Report on other Climate Change Mitigation Actions, e.g. green loans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nl-NL" sz="1000" b="0" noProof="0" dirty="0">
                          <a:solidFill>
                            <a:schemeClr val="tx1"/>
                          </a:solidFill>
                          <a:latin typeface="+mn-lt"/>
                        </a:rPr>
                        <a:t>30 </a:t>
                      </a:r>
                      <a:r>
                        <a:rPr lang="nl-NL" sz="1000" b="0" noProof="0" dirty="0" err="1">
                          <a:solidFill>
                            <a:schemeClr val="tx1"/>
                          </a:solidFill>
                          <a:latin typeface="+mn-lt"/>
                        </a:rPr>
                        <a:t>June</a:t>
                      </a:r>
                      <a:r>
                        <a:rPr lang="nl-NL" sz="1000" b="0" noProof="0" dirty="0">
                          <a:solidFill>
                            <a:schemeClr val="tx1"/>
                          </a:solidFill>
                          <a:latin typeface="+mn-lt"/>
                        </a:rPr>
                        <a:t> 2022</a:t>
                      </a:r>
                      <a:endParaRPr lang="en-GB" sz="1000" b="0" noProof="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404373"/>
                  </a:ext>
                </a:extLst>
              </a:tr>
            </a:tbl>
          </a:graphicData>
        </a:graphic>
      </p:graphicFrame>
    </p:spTree>
    <p:extLst>
      <p:ext uri="{BB962C8B-B14F-4D97-AF65-F5344CB8AC3E}">
        <p14:creationId xmlns:p14="http://schemas.microsoft.com/office/powerpoint/2010/main" val="52903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D4FE-54A3-CFCF-4427-5D0FFB044662}"/>
              </a:ext>
            </a:extLst>
          </p:cNvPr>
          <p:cNvSpPr>
            <a:spLocks noGrp="1"/>
          </p:cNvSpPr>
          <p:nvPr>
            <p:ph type="title"/>
          </p:nvPr>
        </p:nvSpPr>
        <p:spPr/>
        <p:txBody>
          <a:bodyPr/>
          <a:lstStyle/>
          <a:p>
            <a:r>
              <a:rPr lang="en-GB"/>
              <a:t>Reporting Requirements CSRD</a:t>
            </a:r>
            <a:endParaRPr lang="en-NL"/>
          </a:p>
        </p:txBody>
      </p:sp>
      <p:sp>
        <p:nvSpPr>
          <p:cNvPr id="3" name="Content Placeholder 2">
            <a:extLst>
              <a:ext uri="{FF2B5EF4-FFF2-40B4-BE49-F238E27FC236}">
                <a16:creationId xmlns:a16="http://schemas.microsoft.com/office/drawing/2014/main" id="{48A707D2-8E0B-37EA-B23A-819042CB6ABB}"/>
              </a:ext>
            </a:extLst>
          </p:cNvPr>
          <p:cNvSpPr>
            <a:spLocks noGrp="1"/>
          </p:cNvSpPr>
          <p:nvPr>
            <p:ph idx="1"/>
          </p:nvPr>
        </p:nvSpPr>
        <p:spPr>
          <a:xfrm>
            <a:off x="838200" y="1030001"/>
            <a:ext cx="10515600" cy="4776531"/>
          </a:xfrm>
        </p:spPr>
        <p:txBody>
          <a:bodyPr/>
          <a:lstStyle/>
          <a:p>
            <a:pPr marL="0" indent="0">
              <a:buNone/>
            </a:pPr>
            <a:r>
              <a:rPr lang="en-GB"/>
              <a:t>CSRD requires companies to report according to ESRS:</a:t>
            </a:r>
          </a:p>
          <a:p>
            <a:r>
              <a:rPr lang="en-GB"/>
              <a:t>From 2025 onward companies subject to the NFRD will need to report on their 2024 financial year</a:t>
            </a:r>
          </a:p>
          <a:p>
            <a:r>
              <a:rPr lang="en-GB"/>
              <a:t>From 2026 onward large companies that are not currently subject to the NFRD will need to report on their 2025 financial year</a:t>
            </a:r>
          </a:p>
          <a:p>
            <a:r>
              <a:rPr lang="en-GB"/>
              <a:t>From 2027 onward listed SMEs will need to report on their 2026 financial year</a:t>
            </a:r>
          </a:p>
          <a:p>
            <a:r>
              <a:rPr lang="en-GB"/>
              <a:t>From 2029 onward international companies with a net turnover of 150 million or above in the EU and who meet the other CSRD requirements will need to report on their 2028 financial year</a:t>
            </a:r>
          </a:p>
        </p:txBody>
      </p:sp>
      <p:sp>
        <p:nvSpPr>
          <p:cNvPr id="5" name="Slide Number Placeholder 4">
            <a:extLst>
              <a:ext uri="{FF2B5EF4-FFF2-40B4-BE49-F238E27FC236}">
                <a16:creationId xmlns:a16="http://schemas.microsoft.com/office/drawing/2014/main" id="{5CFC915F-2D0B-D4B4-3114-063911B64EBF}"/>
              </a:ext>
            </a:extLst>
          </p:cNvPr>
          <p:cNvSpPr>
            <a:spLocks noGrp="1"/>
          </p:cNvSpPr>
          <p:nvPr>
            <p:ph type="sldNum" sz="quarter" idx="12"/>
          </p:nvPr>
        </p:nvSpPr>
        <p:spPr/>
        <p:txBody>
          <a:bodyPr/>
          <a:lstStyle/>
          <a:p>
            <a:fld id="{2CA4E04A-0FEC-45B6-9A93-7B4FF7F67FA6}" type="slidenum">
              <a:rPr lang="en-NL" smtClean="0"/>
              <a:t>8</a:t>
            </a:fld>
            <a:endParaRPr lang="en-NL"/>
          </a:p>
        </p:txBody>
      </p:sp>
      <p:sp>
        <p:nvSpPr>
          <p:cNvPr id="6" name="Rectangle 5">
            <a:extLst>
              <a:ext uri="{FF2B5EF4-FFF2-40B4-BE49-F238E27FC236}">
                <a16:creationId xmlns:a16="http://schemas.microsoft.com/office/drawing/2014/main" id="{D5660330-8A80-E9BF-6C06-25BBB7C8BB48}"/>
              </a:ext>
            </a:extLst>
          </p:cNvPr>
          <p:cNvSpPr/>
          <p:nvPr/>
        </p:nvSpPr>
        <p:spPr>
          <a:xfrm>
            <a:off x="1103510" y="2760585"/>
            <a:ext cx="2343401" cy="254146"/>
          </a:xfrm>
          <a:prstGeom prst="rect">
            <a:avLst/>
          </a:prstGeom>
          <a:solidFill>
            <a:schemeClr val="tx1">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Cross-cutting standards</a:t>
            </a:r>
          </a:p>
        </p:txBody>
      </p:sp>
      <p:sp>
        <p:nvSpPr>
          <p:cNvPr id="7" name="Rectangle 6">
            <a:extLst>
              <a:ext uri="{FF2B5EF4-FFF2-40B4-BE49-F238E27FC236}">
                <a16:creationId xmlns:a16="http://schemas.microsoft.com/office/drawing/2014/main" id="{BA91A817-F811-3926-0E1D-AD566100439D}"/>
              </a:ext>
            </a:extLst>
          </p:cNvPr>
          <p:cNvSpPr/>
          <p:nvPr/>
        </p:nvSpPr>
        <p:spPr>
          <a:xfrm>
            <a:off x="3581400" y="2760585"/>
            <a:ext cx="4779359" cy="254146"/>
          </a:xfrm>
          <a:prstGeom prst="rect">
            <a:avLst/>
          </a:prstGeom>
          <a:solidFill>
            <a:schemeClr val="tx1">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Sector-agnostic topical standards</a:t>
            </a:r>
          </a:p>
        </p:txBody>
      </p:sp>
      <p:sp>
        <p:nvSpPr>
          <p:cNvPr id="8" name="Rectangle 7">
            <a:extLst>
              <a:ext uri="{FF2B5EF4-FFF2-40B4-BE49-F238E27FC236}">
                <a16:creationId xmlns:a16="http://schemas.microsoft.com/office/drawing/2014/main" id="{D4CEC426-DB2D-5B91-B517-4067A00E1066}"/>
              </a:ext>
            </a:extLst>
          </p:cNvPr>
          <p:cNvSpPr/>
          <p:nvPr/>
        </p:nvSpPr>
        <p:spPr>
          <a:xfrm>
            <a:off x="1102568" y="3134060"/>
            <a:ext cx="2343402" cy="53909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ESRS 1</a:t>
            </a:r>
            <a:br>
              <a:rPr lang="en-US" sz="1000">
                <a:solidFill>
                  <a:schemeClr val="tx1"/>
                </a:solidFill>
              </a:rPr>
            </a:br>
            <a:r>
              <a:rPr lang="en-US" sz="1000">
                <a:solidFill>
                  <a:schemeClr val="tx1"/>
                </a:solidFill>
              </a:rPr>
              <a:t>General requirements</a:t>
            </a:r>
          </a:p>
        </p:txBody>
      </p:sp>
      <p:sp>
        <p:nvSpPr>
          <p:cNvPr id="9" name="Rectangle 8">
            <a:extLst>
              <a:ext uri="{FF2B5EF4-FFF2-40B4-BE49-F238E27FC236}">
                <a16:creationId xmlns:a16="http://schemas.microsoft.com/office/drawing/2014/main" id="{B0795D67-3B56-4D46-7F3A-6B26070A8358}"/>
              </a:ext>
            </a:extLst>
          </p:cNvPr>
          <p:cNvSpPr/>
          <p:nvPr/>
        </p:nvSpPr>
        <p:spPr>
          <a:xfrm>
            <a:off x="1102568" y="3792487"/>
            <a:ext cx="2343402" cy="53909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2</a:t>
            </a:r>
          </a:p>
          <a:p>
            <a:pPr algn="ctr"/>
            <a:r>
              <a:rPr lang="en-US" sz="1000">
                <a:solidFill>
                  <a:schemeClr val="tx1"/>
                </a:solidFill>
              </a:rPr>
              <a:t>General disclosures</a:t>
            </a:r>
          </a:p>
        </p:txBody>
      </p:sp>
      <p:sp>
        <p:nvSpPr>
          <p:cNvPr id="10" name="Rectangle 9">
            <a:extLst>
              <a:ext uri="{FF2B5EF4-FFF2-40B4-BE49-F238E27FC236}">
                <a16:creationId xmlns:a16="http://schemas.microsoft.com/office/drawing/2014/main" id="{1239D9CB-6A21-2C48-1C28-CB2060D26184}"/>
              </a:ext>
            </a:extLst>
          </p:cNvPr>
          <p:cNvSpPr/>
          <p:nvPr/>
        </p:nvSpPr>
        <p:spPr>
          <a:xfrm>
            <a:off x="3581399" y="3465867"/>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E1</a:t>
            </a:r>
            <a:br>
              <a:rPr lang="en-US" sz="1000">
                <a:solidFill>
                  <a:schemeClr val="tx1"/>
                </a:solidFill>
              </a:rPr>
            </a:br>
            <a:r>
              <a:rPr lang="en-US" sz="1000">
                <a:solidFill>
                  <a:schemeClr val="tx1"/>
                </a:solidFill>
              </a:rPr>
              <a:t>Climate change</a:t>
            </a:r>
          </a:p>
        </p:txBody>
      </p:sp>
      <p:sp>
        <p:nvSpPr>
          <p:cNvPr id="11" name="Rectangle 10">
            <a:extLst>
              <a:ext uri="{FF2B5EF4-FFF2-40B4-BE49-F238E27FC236}">
                <a16:creationId xmlns:a16="http://schemas.microsoft.com/office/drawing/2014/main" id="{2DDC51F2-52B9-15F3-2859-20E5732C000D}"/>
              </a:ext>
            </a:extLst>
          </p:cNvPr>
          <p:cNvSpPr/>
          <p:nvPr/>
        </p:nvSpPr>
        <p:spPr>
          <a:xfrm>
            <a:off x="3581400" y="3134060"/>
            <a:ext cx="1502833" cy="2541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Environment</a:t>
            </a:r>
          </a:p>
        </p:txBody>
      </p:sp>
      <p:sp>
        <p:nvSpPr>
          <p:cNvPr id="12" name="Rectangle 11">
            <a:extLst>
              <a:ext uri="{FF2B5EF4-FFF2-40B4-BE49-F238E27FC236}">
                <a16:creationId xmlns:a16="http://schemas.microsoft.com/office/drawing/2014/main" id="{935EFF8F-2D9A-5885-713B-1F5FFF0B4325}"/>
              </a:ext>
            </a:extLst>
          </p:cNvPr>
          <p:cNvSpPr/>
          <p:nvPr/>
        </p:nvSpPr>
        <p:spPr>
          <a:xfrm>
            <a:off x="5219663" y="3134060"/>
            <a:ext cx="1502833" cy="2541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Social</a:t>
            </a:r>
          </a:p>
        </p:txBody>
      </p:sp>
      <p:sp>
        <p:nvSpPr>
          <p:cNvPr id="13" name="Rectangle 12">
            <a:extLst>
              <a:ext uri="{FF2B5EF4-FFF2-40B4-BE49-F238E27FC236}">
                <a16:creationId xmlns:a16="http://schemas.microsoft.com/office/drawing/2014/main" id="{21D044D4-B8E4-0E72-F3A2-F048E038AD98}"/>
              </a:ext>
            </a:extLst>
          </p:cNvPr>
          <p:cNvSpPr/>
          <p:nvPr/>
        </p:nvSpPr>
        <p:spPr>
          <a:xfrm>
            <a:off x="6857926" y="3134060"/>
            <a:ext cx="1502833" cy="2541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Governance</a:t>
            </a:r>
          </a:p>
        </p:txBody>
      </p:sp>
      <p:sp>
        <p:nvSpPr>
          <p:cNvPr id="14" name="Rectangle 13">
            <a:extLst>
              <a:ext uri="{FF2B5EF4-FFF2-40B4-BE49-F238E27FC236}">
                <a16:creationId xmlns:a16="http://schemas.microsoft.com/office/drawing/2014/main" id="{735487FE-11AA-9744-1AB3-37343F5FEF47}"/>
              </a:ext>
            </a:extLst>
          </p:cNvPr>
          <p:cNvSpPr/>
          <p:nvPr/>
        </p:nvSpPr>
        <p:spPr>
          <a:xfrm>
            <a:off x="3581399" y="4025625"/>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E2</a:t>
            </a:r>
          </a:p>
          <a:p>
            <a:pPr algn="ctr"/>
            <a:r>
              <a:rPr lang="en-US" sz="1000">
                <a:solidFill>
                  <a:schemeClr val="tx1"/>
                </a:solidFill>
              </a:rPr>
              <a:t>Pollution</a:t>
            </a:r>
          </a:p>
        </p:txBody>
      </p:sp>
      <p:sp>
        <p:nvSpPr>
          <p:cNvPr id="15" name="Rectangle 14">
            <a:extLst>
              <a:ext uri="{FF2B5EF4-FFF2-40B4-BE49-F238E27FC236}">
                <a16:creationId xmlns:a16="http://schemas.microsoft.com/office/drawing/2014/main" id="{3FF22921-71DD-803A-B971-9A1C0383164C}"/>
              </a:ext>
            </a:extLst>
          </p:cNvPr>
          <p:cNvSpPr/>
          <p:nvPr/>
        </p:nvSpPr>
        <p:spPr>
          <a:xfrm>
            <a:off x="3581399" y="4584200"/>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E3</a:t>
            </a:r>
            <a:br>
              <a:rPr lang="en-US" sz="1000">
                <a:solidFill>
                  <a:schemeClr val="tx1"/>
                </a:solidFill>
              </a:rPr>
            </a:br>
            <a:r>
              <a:rPr lang="en-US" sz="1000">
                <a:solidFill>
                  <a:schemeClr val="tx1"/>
                </a:solidFill>
              </a:rPr>
              <a:t>Water and marine resources</a:t>
            </a:r>
          </a:p>
        </p:txBody>
      </p:sp>
      <p:sp>
        <p:nvSpPr>
          <p:cNvPr id="16" name="Rectangle 15">
            <a:extLst>
              <a:ext uri="{FF2B5EF4-FFF2-40B4-BE49-F238E27FC236}">
                <a16:creationId xmlns:a16="http://schemas.microsoft.com/office/drawing/2014/main" id="{CD88A469-A04E-1E5C-E3CA-EA2A612CE1E7}"/>
              </a:ext>
            </a:extLst>
          </p:cNvPr>
          <p:cNvSpPr/>
          <p:nvPr/>
        </p:nvSpPr>
        <p:spPr>
          <a:xfrm>
            <a:off x="3581399" y="5144566"/>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E4</a:t>
            </a:r>
            <a:br>
              <a:rPr lang="en-US" sz="1000">
                <a:solidFill>
                  <a:schemeClr val="tx1"/>
                </a:solidFill>
              </a:rPr>
            </a:br>
            <a:r>
              <a:rPr lang="en-US" sz="1000">
                <a:solidFill>
                  <a:schemeClr val="tx1"/>
                </a:solidFill>
              </a:rPr>
              <a:t>Biodiversity and ecosystems</a:t>
            </a:r>
          </a:p>
        </p:txBody>
      </p:sp>
      <p:sp>
        <p:nvSpPr>
          <p:cNvPr id="17" name="Rectangle 16">
            <a:extLst>
              <a:ext uri="{FF2B5EF4-FFF2-40B4-BE49-F238E27FC236}">
                <a16:creationId xmlns:a16="http://schemas.microsoft.com/office/drawing/2014/main" id="{6FC38012-A760-B87A-FC7A-5E597607B9D9}"/>
              </a:ext>
            </a:extLst>
          </p:cNvPr>
          <p:cNvSpPr/>
          <p:nvPr/>
        </p:nvSpPr>
        <p:spPr>
          <a:xfrm>
            <a:off x="3581399" y="5704932"/>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E5</a:t>
            </a:r>
            <a:br>
              <a:rPr lang="en-US" sz="1000">
                <a:solidFill>
                  <a:schemeClr val="tx1"/>
                </a:solidFill>
              </a:rPr>
            </a:br>
            <a:r>
              <a:rPr lang="en-US" sz="1000">
                <a:solidFill>
                  <a:schemeClr val="tx1"/>
                </a:solidFill>
              </a:rPr>
              <a:t>Resource use and circular economy</a:t>
            </a:r>
          </a:p>
        </p:txBody>
      </p:sp>
      <p:sp>
        <p:nvSpPr>
          <p:cNvPr id="18" name="Rectangle 17">
            <a:extLst>
              <a:ext uri="{FF2B5EF4-FFF2-40B4-BE49-F238E27FC236}">
                <a16:creationId xmlns:a16="http://schemas.microsoft.com/office/drawing/2014/main" id="{94BCCB4F-EC0E-FB17-2726-980D3EDFAE5E}"/>
              </a:ext>
            </a:extLst>
          </p:cNvPr>
          <p:cNvSpPr/>
          <p:nvPr/>
        </p:nvSpPr>
        <p:spPr>
          <a:xfrm>
            <a:off x="5219662" y="3462910"/>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S1</a:t>
            </a:r>
            <a:br>
              <a:rPr lang="en-US" sz="1000">
                <a:solidFill>
                  <a:schemeClr val="tx1"/>
                </a:solidFill>
              </a:rPr>
            </a:br>
            <a:r>
              <a:rPr lang="en-US" sz="1000">
                <a:solidFill>
                  <a:schemeClr val="tx1"/>
                </a:solidFill>
              </a:rPr>
              <a:t>Own workforce</a:t>
            </a:r>
          </a:p>
        </p:txBody>
      </p:sp>
      <p:sp>
        <p:nvSpPr>
          <p:cNvPr id="19" name="Rectangle 18">
            <a:extLst>
              <a:ext uri="{FF2B5EF4-FFF2-40B4-BE49-F238E27FC236}">
                <a16:creationId xmlns:a16="http://schemas.microsoft.com/office/drawing/2014/main" id="{7C92AB10-15D8-2FF8-A192-7334CA1E4B88}"/>
              </a:ext>
            </a:extLst>
          </p:cNvPr>
          <p:cNvSpPr/>
          <p:nvPr/>
        </p:nvSpPr>
        <p:spPr>
          <a:xfrm>
            <a:off x="5219662" y="4025625"/>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S2</a:t>
            </a:r>
          </a:p>
          <a:p>
            <a:pPr algn="ctr"/>
            <a:r>
              <a:rPr lang="en-US" sz="1000">
                <a:solidFill>
                  <a:schemeClr val="tx1"/>
                </a:solidFill>
              </a:rPr>
              <a:t>Workers in the value chain</a:t>
            </a:r>
          </a:p>
        </p:txBody>
      </p:sp>
      <p:sp>
        <p:nvSpPr>
          <p:cNvPr id="20" name="Rectangle 19">
            <a:extLst>
              <a:ext uri="{FF2B5EF4-FFF2-40B4-BE49-F238E27FC236}">
                <a16:creationId xmlns:a16="http://schemas.microsoft.com/office/drawing/2014/main" id="{82A66752-36B1-F4F5-B304-3A9E4928D7F8}"/>
              </a:ext>
            </a:extLst>
          </p:cNvPr>
          <p:cNvSpPr/>
          <p:nvPr/>
        </p:nvSpPr>
        <p:spPr>
          <a:xfrm>
            <a:off x="5219662" y="4582621"/>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S3</a:t>
            </a:r>
          </a:p>
          <a:p>
            <a:pPr algn="ctr"/>
            <a:r>
              <a:rPr lang="en-US" sz="1000">
                <a:solidFill>
                  <a:schemeClr val="tx1"/>
                </a:solidFill>
              </a:rPr>
              <a:t>Affected communities</a:t>
            </a:r>
            <a:endParaRPr lang="en-US" sz="1000"/>
          </a:p>
        </p:txBody>
      </p:sp>
      <p:sp>
        <p:nvSpPr>
          <p:cNvPr id="21" name="Rectangle 20">
            <a:extLst>
              <a:ext uri="{FF2B5EF4-FFF2-40B4-BE49-F238E27FC236}">
                <a16:creationId xmlns:a16="http://schemas.microsoft.com/office/drawing/2014/main" id="{D06FADF9-CDC3-952C-AFC9-6F74E435CC69}"/>
              </a:ext>
            </a:extLst>
          </p:cNvPr>
          <p:cNvSpPr/>
          <p:nvPr/>
        </p:nvSpPr>
        <p:spPr>
          <a:xfrm>
            <a:off x="5219662" y="5144566"/>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S4</a:t>
            </a:r>
          </a:p>
          <a:p>
            <a:pPr algn="ctr"/>
            <a:r>
              <a:rPr lang="en-US" sz="1000">
                <a:solidFill>
                  <a:schemeClr val="tx1"/>
                </a:solidFill>
              </a:rPr>
              <a:t>Consumers and end-users</a:t>
            </a:r>
            <a:endParaRPr lang="en-US" sz="1000"/>
          </a:p>
        </p:txBody>
      </p:sp>
      <p:sp>
        <p:nvSpPr>
          <p:cNvPr id="22" name="Rectangle 21">
            <a:extLst>
              <a:ext uri="{FF2B5EF4-FFF2-40B4-BE49-F238E27FC236}">
                <a16:creationId xmlns:a16="http://schemas.microsoft.com/office/drawing/2014/main" id="{DA967141-8E30-12B4-3D41-726130FB9745}"/>
              </a:ext>
            </a:extLst>
          </p:cNvPr>
          <p:cNvSpPr/>
          <p:nvPr/>
        </p:nvSpPr>
        <p:spPr>
          <a:xfrm>
            <a:off x="6857925" y="3456588"/>
            <a:ext cx="1502834" cy="4851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ESRS G1</a:t>
            </a:r>
            <a:br>
              <a:rPr lang="en-US" sz="1000">
                <a:solidFill>
                  <a:schemeClr val="tx1"/>
                </a:solidFill>
              </a:rPr>
            </a:br>
            <a:r>
              <a:rPr lang="en-US" sz="1000">
                <a:solidFill>
                  <a:schemeClr val="tx1"/>
                </a:solidFill>
              </a:rPr>
              <a:t>Business conduct</a:t>
            </a:r>
          </a:p>
        </p:txBody>
      </p:sp>
      <p:sp>
        <p:nvSpPr>
          <p:cNvPr id="23" name="Rectangle 22">
            <a:extLst>
              <a:ext uri="{FF2B5EF4-FFF2-40B4-BE49-F238E27FC236}">
                <a16:creationId xmlns:a16="http://schemas.microsoft.com/office/drawing/2014/main" id="{905763B6-B639-71BB-1DB7-FD302226EDB2}"/>
              </a:ext>
            </a:extLst>
          </p:cNvPr>
          <p:cNvSpPr/>
          <p:nvPr/>
        </p:nvSpPr>
        <p:spPr>
          <a:xfrm>
            <a:off x="8495248" y="2760585"/>
            <a:ext cx="1910382" cy="254146"/>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Coming later</a:t>
            </a:r>
          </a:p>
        </p:txBody>
      </p:sp>
      <p:sp>
        <p:nvSpPr>
          <p:cNvPr id="24" name="Rectangle 23">
            <a:extLst>
              <a:ext uri="{FF2B5EF4-FFF2-40B4-BE49-F238E27FC236}">
                <a16:creationId xmlns:a16="http://schemas.microsoft.com/office/drawing/2014/main" id="{E35DE43A-7B14-3D87-E6FB-41AF53F1CD67}"/>
              </a:ext>
            </a:extLst>
          </p:cNvPr>
          <p:cNvSpPr/>
          <p:nvPr/>
        </p:nvSpPr>
        <p:spPr>
          <a:xfrm>
            <a:off x="8495248" y="3132166"/>
            <a:ext cx="1910381" cy="539098"/>
          </a:xfrm>
          <a:prstGeom prst="rect">
            <a:avLst/>
          </a:prstGeom>
          <a:solidFill>
            <a:schemeClr val="accent2">
              <a:lumMod val="60000"/>
              <a:lumOff val="40000"/>
            </a:schemeClr>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Sector-specific standards</a:t>
            </a:r>
          </a:p>
        </p:txBody>
      </p:sp>
      <p:sp>
        <p:nvSpPr>
          <p:cNvPr id="25" name="Rectangle 24">
            <a:extLst>
              <a:ext uri="{FF2B5EF4-FFF2-40B4-BE49-F238E27FC236}">
                <a16:creationId xmlns:a16="http://schemas.microsoft.com/office/drawing/2014/main" id="{68A52F43-8CAF-9D46-600E-A7E55B479DCF}"/>
              </a:ext>
            </a:extLst>
          </p:cNvPr>
          <p:cNvSpPr/>
          <p:nvPr/>
        </p:nvSpPr>
        <p:spPr>
          <a:xfrm>
            <a:off x="8495248" y="3788699"/>
            <a:ext cx="1910381" cy="539098"/>
          </a:xfrm>
          <a:prstGeom prst="rect">
            <a:avLst/>
          </a:prstGeom>
          <a:solidFill>
            <a:schemeClr val="accent2">
              <a:lumMod val="60000"/>
              <a:lumOff val="40000"/>
            </a:schemeClr>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Listed SME standards</a:t>
            </a:r>
          </a:p>
        </p:txBody>
      </p:sp>
    </p:spTree>
    <p:extLst>
      <p:ext uri="{BB962C8B-B14F-4D97-AF65-F5344CB8AC3E}">
        <p14:creationId xmlns:p14="http://schemas.microsoft.com/office/powerpoint/2010/main" val="245920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ED79-C4B2-AD1D-3467-5FBA6F8F5F33}"/>
              </a:ext>
            </a:extLst>
          </p:cNvPr>
          <p:cNvSpPr>
            <a:spLocks noGrp="1"/>
          </p:cNvSpPr>
          <p:nvPr>
            <p:ph type="title"/>
          </p:nvPr>
        </p:nvSpPr>
        <p:spPr/>
        <p:txBody>
          <a:bodyPr/>
          <a:lstStyle/>
          <a:p>
            <a:r>
              <a:rPr lang="en-GB"/>
              <a:t>Contact Us</a:t>
            </a:r>
            <a:endParaRPr lang="en-NL"/>
          </a:p>
        </p:txBody>
      </p:sp>
      <p:sp>
        <p:nvSpPr>
          <p:cNvPr id="3" name="TextBox 2">
            <a:extLst>
              <a:ext uri="{FF2B5EF4-FFF2-40B4-BE49-F238E27FC236}">
                <a16:creationId xmlns:a16="http://schemas.microsoft.com/office/drawing/2014/main" id="{E529D3A3-FC4F-B7B8-F207-CE6691851BB2}"/>
              </a:ext>
            </a:extLst>
          </p:cNvPr>
          <p:cNvSpPr txBox="1"/>
          <p:nvPr/>
        </p:nvSpPr>
        <p:spPr>
          <a:xfrm>
            <a:off x="1062037" y="3125152"/>
            <a:ext cx="2545617" cy="738664"/>
          </a:xfrm>
          <a:prstGeom prst="rect">
            <a:avLst/>
          </a:prstGeom>
          <a:noFill/>
        </p:spPr>
        <p:txBody>
          <a:bodyPr wrap="square" rtlCol="0">
            <a:spAutoFit/>
          </a:bodyPr>
          <a:lstStyle/>
          <a:p>
            <a:pPr algn="ctr"/>
            <a:r>
              <a:rPr lang="en-GB" sz="1400">
                <a:hlinkClick r:id="rId2"/>
              </a:rPr>
              <a:t>i</a:t>
            </a:r>
            <a:r>
              <a:rPr lang="en-GB" sz="1400" b="0" i="0">
                <a:effectLst/>
                <a:hlinkClick r:id="rId2"/>
              </a:rPr>
              <a:t>nfo@riskquest.com</a:t>
            </a:r>
            <a:endParaRPr lang="en-GB" sz="1400" b="0" i="0">
              <a:effectLst/>
            </a:endParaRPr>
          </a:p>
          <a:p>
            <a:pPr algn="ctr"/>
            <a:r>
              <a:rPr lang="en-GB" sz="1400" b="0" i="0">
                <a:effectLst/>
              </a:rPr>
              <a:t>+31 20 693 29 48</a:t>
            </a:r>
          </a:p>
          <a:p>
            <a:pPr algn="ctr"/>
            <a:endParaRPr lang="en-NL" sz="1400"/>
          </a:p>
        </p:txBody>
      </p:sp>
      <p:pic>
        <p:nvPicPr>
          <p:cNvPr id="10" name="Google Shape;562;p6">
            <a:extLst>
              <a:ext uri="{FF2B5EF4-FFF2-40B4-BE49-F238E27FC236}">
                <a16:creationId xmlns:a16="http://schemas.microsoft.com/office/drawing/2014/main" id="{AB89C8FB-3EC7-39C2-A7E2-618990F2B440}"/>
              </a:ext>
            </a:extLst>
          </p:cNvPr>
          <p:cNvPicPr preferRelativeResize="0"/>
          <p:nvPr/>
        </p:nvPicPr>
        <p:blipFill rotWithShape="1">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a:ext>
            </a:extLst>
          </a:blip>
          <a:srcRect/>
          <a:stretch/>
        </p:blipFill>
        <p:spPr>
          <a:xfrm>
            <a:off x="3482608" y="1534156"/>
            <a:ext cx="5069599" cy="595679"/>
          </a:xfrm>
          <a:prstGeom prst="rect">
            <a:avLst/>
          </a:prstGeom>
          <a:noFill/>
          <a:ln>
            <a:noFill/>
          </a:ln>
        </p:spPr>
      </p:pic>
      <p:sp>
        <p:nvSpPr>
          <p:cNvPr id="11" name="TextBox 10">
            <a:extLst>
              <a:ext uri="{FF2B5EF4-FFF2-40B4-BE49-F238E27FC236}">
                <a16:creationId xmlns:a16="http://schemas.microsoft.com/office/drawing/2014/main" id="{07826A3E-6025-5F0D-4275-D869E2784BBC}"/>
              </a:ext>
            </a:extLst>
          </p:cNvPr>
          <p:cNvSpPr txBox="1"/>
          <p:nvPr/>
        </p:nvSpPr>
        <p:spPr>
          <a:xfrm>
            <a:off x="4697200" y="3125152"/>
            <a:ext cx="2809631" cy="738664"/>
          </a:xfrm>
          <a:prstGeom prst="rect">
            <a:avLst/>
          </a:prstGeom>
          <a:noFill/>
        </p:spPr>
        <p:txBody>
          <a:bodyPr wrap="square" lIns="91440" tIns="45720" rIns="91440" bIns="45720" anchor="t">
            <a:spAutoFit/>
          </a:bodyPr>
          <a:lstStyle/>
          <a:p>
            <a:pPr algn="ctr"/>
            <a:r>
              <a:rPr lang="en-GB" sz="1400" b="0" i="0">
                <a:effectLst/>
              </a:rPr>
              <a:t>Herengracht 442</a:t>
            </a:r>
          </a:p>
          <a:p>
            <a:pPr algn="ctr"/>
            <a:r>
              <a:rPr lang="en-GB" sz="1400" b="0" i="0">
                <a:effectLst/>
              </a:rPr>
              <a:t>1017 BZ Amsterdam</a:t>
            </a:r>
          </a:p>
          <a:p>
            <a:pPr algn="ctr"/>
            <a:r>
              <a:rPr lang="en-GB" sz="1400"/>
              <a:t>The Netherlands</a:t>
            </a:r>
            <a:endParaRPr lang="en-GB"/>
          </a:p>
        </p:txBody>
      </p:sp>
      <p:sp>
        <p:nvSpPr>
          <p:cNvPr id="12" name="TextBox 11">
            <a:extLst>
              <a:ext uri="{FF2B5EF4-FFF2-40B4-BE49-F238E27FC236}">
                <a16:creationId xmlns:a16="http://schemas.microsoft.com/office/drawing/2014/main" id="{3853A78A-2ED4-BA6E-F9B8-AC7CCD5B9E6F}"/>
              </a:ext>
            </a:extLst>
          </p:cNvPr>
          <p:cNvSpPr txBox="1"/>
          <p:nvPr/>
        </p:nvSpPr>
        <p:spPr>
          <a:xfrm>
            <a:off x="8309458" y="3125152"/>
            <a:ext cx="2809631" cy="738664"/>
          </a:xfrm>
          <a:prstGeom prst="rect">
            <a:avLst/>
          </a:prstGeom>
          <a:noFill/>
        </p:spPr>
        <p:txBody>
          <a:bodyPr wrap="square">
            <a:spAutoFit/>
          </a:bodyPr>
          <a:lstStyle/>
          <a:p>
            <a:pPr algn="ctr"/>
            <a:r>
              <a:rPr lang="en-GB" sz="1400" b="0" i="0">
                <a:effectLst/>
                <a:hlinkClick r:id="rId4"/>
              </a:rPr>
              <a:t>www.riskquest.com</a:t>
            </a:r>
            <a:endParaRPr lang="en-GB" sz="1400" b="0" i="0">
              <a:effectLst/>
            </a:endParaRPr>
          </a:p>
          <a:p>
            <a:pPr algn="ctr"/>
            <a:r>
              <a:rPr lang="en-GB" sz="1400">
                <a:hlinkClick r:id="rId5"/>
              </a:rPr>
              <a:t>RiskQuest | LinkedIn</a:t>
            </a:r>
            <a:endParaRPr lang="en-GB" sz="1400" b="0" i="0">
              <a:effectLst/>
            </a:endParaRPr>
          </a:p>
          <a:p>
            <a:pPr algn="ctr"/>
            <a:r>
              <a:rPr lang="en-GB" sz="1400" err="1"/>
              <a:t>KvK</a:t>
            </a:r>
            <a:r>
              <a:rPr lang="en-GB" sz="1400"/>
              <a:t> (CoC) number: 34313326</a:t>
            </a:r>
            <a:endParaRPr lang="en-GB" sz="1400" b="0" i="0">
              <a:effectLst/>
            </a:endParaRPr>
          </a:p>
        </p:txBody>
      </p:sp>
      <p:cxnSp>
        <p:nvCxnSpPr>
          <p:cNvPr id="13" name="Straight Connector 12">
            <a:extLst>
              <a:ext uri="{FF2B5EF4-FFF2-40B4-BE49-F238E27FC236}">
                <a16:creationId xmlns:a16="http://schemas.microsoft.com/office/drawing/2014/main" id="{648BAF8D-60AE-133F-62C4-FE6FDFD09422}"/>
              </a:ext>
            </a:extLst>
          </p:cNvPr>
          <p:cNvCxnSpPr>
            <a:cxnSpLocks/>
          </p:cNvCxnSpPr>
          <p:nvPr/>
        </p:nvCxnSpPr>
        <p:spPr>
          <a:xfrm>
            <a:off x="4299818" y="3061675"/>
            <a:ext cx="0" cy="802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B60124-0A75-B199-1405-03AB5CDE4E6C}"/>
              </a:ext>
            </a:extLst>
          </p:cNvPr>
          <p:cNvCxnSpPr>
            <a:cxnSpLocks/>
          </p:cNvCxnSpPr>
          <p:nvPr/>
        </p:nvCxnSpPr>
        <p:spPr>
          <a:xfrm>
            <a:off x="7880281" y="3061675"/>
            <a:ext cx="0" cy="802141"/>
          </a:xfrm>
          <a:prstGeom prst="line">
            <a:avLst/>
          </a:prstGeom>
        </p:spPr>
        <p:style>
          <a:lnRef idx="1">
            <a:schemeClr val="accent1"/>
          </a:lnRef>
          <a:fillRef idx="0">
            <a:schemeClr val="accent1"/>
          </a:fillRef>
          <a:effectRef idx="0">
            <a:schemeClr val="accent1"/>
          </a:effectRef>
          <a:fontRef idx="minor">
            <a:schemeClr val="tx1"/>
          </a:fontRef>
        </p:style>
      </p:cxnSp>
      <p:sp>
        <p:nvSpPr>
          <p:cNvPr id="15" name="Google Shape;560;p6">
            <a:extLst>
              <a:ext uri="{FF2B5EF4-FFF2-40B4-BE49-F238E27FC236}">
                <a16:creationId xmlns:a16="http://schemas.microsoft.com/office/drawing/2014/main" id="{04260281-E72C-F127-0018-BBFDAAE30570}"/>
              </a:ext>
            </a:extLst>
          </p:cNvPr>
          <p:cNvSpPr txBox="1"/>
          <p:nvPr/>
        </p:nvSpPr>
        <p:spPr>
          <a:xfrm>
            <a:off x="6541487" y="5032902"/>
            <a:ext cx="4812313" cy="1015202"/>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2000"/>
              <a:buFont typeface="Arial"/>
              <a:buNone/>
            </a:pPr>
            <a:r>
              <a:rPr lang="en-US" sz="1600" b="0" i="0" u="none" strike="noStrike" cap="none">
                <a:solidFill>
                  <a:schemeClr val="dk1"/>
                </a:solidFill>
                <a:latin typeface="DM Serif Display"/>
                <a:ea typeface="DM Serif Display"/>
                <a:cs typeface="DM Serif Display"/>
                <a:sym typeface="DM Serif Display"/>
              </a:rPr>
              <a:t>Confidentiality</a:t>
            </a:r>
          </a:p>
          <a:p>
            <a:pPr marL="0" marR="0" lvl="0" indent="0" algn="r" rtl="0">
              <a:lnSpc>
                <a:spcPct val="90000"/>
              </a:lnSpc>
              <a:spcBef>
                <a:spcPts val="1000"/>
              </a:spcBef>
              <a:spcAft>
                <a:spcPts val="0"/>
              </a:spcAft>
              <a:buClr>
                <a:schemeClr val="dk1"/>
              </a:buClr>
              <a:buSzPts val="1400"/>
              <a:buFont typeface="Arial"/>
              <a:buNone/>
            </a:pPr>
            <a:r>
              <a:rPr lang="en-US" sz="1100" b="0" i="0" u="none" strike="noStrike" cap="none">
                <a:solidFill>
                  <a:schemeClr val="dk1"/>
                </a:solidFill>
                <a:latin typeface="DM Sans"/>
                <a:ea typeface="DM Sans"/>
                <a:cs typeface="DM Sans"/>
                <a:sym typeface="DM Sans"/>
              </a:rPr>
              <a:t>This document is confidential, and its circulation and use are restricted. It should not be distributed or published in whole or in part in any form, without prior written consent of RiskQuest.</a:t>
            </a:r>
            <a:endParaRPr lang="en-US" sz="1100" b="0" i="0" u="none" strike="noStrike" cap="none">
              <a:solidFill>
                <a:srgbClr val="000000"/>
              </a:solidFill>
              <a:latin typeface="Arial"/>
              <a:ea typeface="Arial"/>
              <a:cs typeface="Arial"/>
              <a:sym typeface="Arial"/>
            </a:endParaRPr>
          </a:p>
          <a:p>
            <a:pPr marL="0" marR="0" lvl="0" indent="0" algn="r" rtl="0">
              <a:lnSpc>
                <a:spcPct val="90000"/>
              </a:lnSpc>
              <a:spcBef>
                <a:spcPts val="1000"/>
              </a:spcBef>
              <a:spcAft>
                <a:spcPts val="0"/>
              </a:spcAft>
              <a:buClr>
                <a:schemeClr val="dk1"/>
              </a:buClr>
              <a:buSzPts val="1400"/>
              <a:buFont typeface="Arial"/>
              <a:buNone/>
            </a:pPr>
            <a:endParaRPr lang="en-US" sz="1200" b="0" i="0" u="none" strike="noStrike" cap="none">
              <a:solidFill>
                <a:schemeClr val="dk1"/>
              </a:solidFill>
              <a:latin typeface="DM Sans"/>
              <a:ea typeface="DM Sans"/>
              <a:cs typeface="DM Sans"/>
              <a:sym typeface="DM Sans"/>
            </a:endParaRPr>
          </a:p>
        </p:txBody>
      </p:sp>
      <p:sp>
        <p:nvSpPr>
          <p:cNvPr id="16" name="Google Shape;561;p6">
            <a:extLst>
              <a:ext uri="{FF2B5EF4-FFF2-40B4-BE49-F238E27FC236}">
                <a16:creationId xmlns:a16="http://schemas.microsoft.com/office/drawing/2014/main" id="{D22B4763-F8AB-D64E-4425-01B7FF9EA54D}"/>
              </a:ext>
            </a:extLst>
          </p:cNvPr>
          <p:cNvSpPr txBox="1"/>
          <p:nvPr/>
        </p:nvSpPr>
        <p:spPr>
          <a:xfrm>
            <a:off x="838200" y="5032900"/>
            <a:ext cx="4812312" cy="101520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nl-NL" sz="1600" b="0" i="0" u="none" strike="noStrike" cap="none">
                <a:solidFill>
                  <a:schemeClr val="dk1"/>
                </a:solidFill>
                <a:latin typeface="DM Serif Display"/>
                <a:ea typeface="DM Serif Display"/>
                <a:cs typeface="DM Serif Display"/>
                <a:sym typeface="DM Serif Display"/>
              </a:rPr>
              <a:t>Vertrouwelijkheid</a:t>
            </a:r>
            <a:endParaRPr sz="1600" b="1" i="0" u="none" strike="noStrike" cap="none">
              <a:solidFill>
                <a:schemeClr val="dk1"/>
              </a:solidFill>
              <a:latin typeface="DM Serif Display"/>
              <a:ea typeface="DM Serif Display"/>
              <a:cs typeface="DM Serif Display"/>
              <a:sym typeface="DM Serif Display"/>
            </a:endParaRPr>
          </a:p>
          <a:p>
            <a:pPr marL="0" marR="0" lvl="0" indent="0" algn="l" rtl="0">
              <a:lnSpc>
                <a:spcPct val="90000"/>
              </a:lnSpc>
              <a:spcBef>
                <a:spcPts val="1000"/>
              </a:spcBef>
              <a:spcAft>
                <a:spcPts val="0"/>
              </a:spcAft>
              <a:buClr>
                <a:schemeClr val="dk1"/>
              </a:buClr>
              <a:buSzPts val="1400"/>
              <a:buFont typeface="Arial"/>
              <a:buNone/>
            </a:pPr>
            <a:r>
              <a:rPr lang="nl-NL" sz="1100" b="0" i="0" u="none" strike="noStrike" cap="none">
                <a:solidFill>
                  <a:schemeClr val="dk1"/>
                </a:solidFill>
                <a:latin typeface="DM Sans"/>
                <a:ea typeface="DM Sans"/>
                <a:cs typeface="DM Sans"/>
                <a:sym typeface="DM Sans"/>
              </a:rPr>
              <a:t>De informatie in deze presentatie is vertrouwelijk en uitsluitend bestemd voor de opdrachtgever. Dit mag niet zonder toestemming van RiskQuest openbaar gemaakt worden of met derden worden gedeeld.</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endParaRPr sz="1100" b="0" i="0" u="none" strike="noStrike" cap="none">
              <a:solidFill>
                <a:schemeClr val="dk1"/>
              </a:solidFill>
              <a:latin typeface="DM Sans"/>
              <a:ea typeface="DM Sans"/>
              <a:cs typeface="DM Sans"/>
              <a:sym typeface="DM Sans"/>
            </a:endParaRPr>
          </a:p>
        </p:txBody>
      </p:sp>
      <p:sp>
        <p:nvSpPr>
          <p:cNvPr id="4" name="Slide Number Placeholder 3">
            <a:extLst>
              <a:ext uri="{FF2B5EF4-FFF2-40B4-BE49-F238E27FC236}">
                <a16:creationId xmlns:a16="http://schemas.microsoft.com/office/drawing/2014/main" id="{76560378-A888-E8C9-687E-628307BEB51B}"/>
              </a:ext>
            </a:extLst>
          </p:cNvPr>
          <p:cNvSpPr>
            <a:spLocks noGrp="1"/>
          </p:cNvSpPr>
          <p:nvPr>
            <p:ph type="sldNum" sz="quarter" idx="12"/>
          </p:nvPr>
        </p:nvSpPr>
        <p:spPr/>
        <p:txBody>
          <a:bodyPr/>
          <a:lstStyle/>
          <a:p>
            <a:fld id="{2CA4E04A-0FEC-45B6-9A93-7B4FF7F67FA6}" type="slidenum">
              <a:rPr lang="en-NL" smtClean="0"/>
              <a:t>9</a:t>
            </a:fld>
            <a:endParaRPr lang="en-NL"/>
          </a:p>
        </p:txBody>
      </p:sp>
    </p:spTree>
    <p:extLst>
      <p:ext uri="{BB962C8B-B14F-4D97-AF65-F5344CB8AC3E}">
        <p14:creationId xmlns:p14="http://schemas.microsoft.com/office/powerpoint/2010/main" val="3670422904"/>
      </p:ext>
    </p:extLst>
  </p:cSld>
  <p:clrMapOvr>
    <a:masterClrMapping/>
  </p:clrMapOvr>
</p:sld>
</file>

<file path=ppt/theme/theme1.xml><?xml version="1.0" encoding="utf-8"?>
<a:theme xmlns:a="http://schemas.openxmlformats.org/drawingml/2006/main" name="Office Theme">
  <a:themeElements>
    <a:clrScheme name="Custom 1">
      <a:dk1>
        <a:srgbClr val="262626"/>
      </a:dk1>
      <a:lt1>
        <a:srgbClr val="F2F2F2"/>
      </a:lt1>
      <a:dk2>
        <a:srgbClr val="3F3F3F"/>
      </a:dk2>
      <a:lt2>
        <a:srgbClr val="D8D8D8"/>
      </a:lt2>
      <a:accent1>
        <a:srgbClr val="253551"/>
      </a:accent1>
      <a:accent2>
        <a:srgbClr val="FAA632"/>
      </a:accent2>
      <a:accent3>
        <a:srgbClr val="2D96CD"/>
      </a:accent3>
      <a:accent4>
        <a:srgbClr val="C00000"/>
      </a:accent4>
      <a:accent5>
        <a:srgbClr val="00B050"/>
      </a:accent5>
      <a:accent6>
        <a:srgbClr val="7030A0"/>
      </a:accent6>
      <a:hlink>
        <a:srgbClr val="FAA632"/>
      </a:hlink>
      <a:folHlink>
        <a:srgbClr val="7F6F6F"/>
      </a:folHlink>
    </a:clrScheme>
    <a:fontScheme name="Custom 2">
      <a:majorFont>
        <a:latin typeface="DM Serif Display"/>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skQuest-PowerPointTemplate_WorkingDocument" id="{C9C3BF3E-BE2A-477F-84BE-F7EEC9A9AE0F}" vid="{85989A09-2EE8-477D-AF69-FACD974200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5C7F0144FBC547AB814CD762DB842E" ma:contentTypeVersion="4" ma:contentTypeDescription="Create a new document." ma:contentTypeScope="" ma:versionID="6b39812fb9a8ae62558f693ee60fe4d6">
  <xsd:schema xmlns:xsd="http://www.w3.org/2001/XMLSchema" xmlns:xs="http://www.w3.org/2001/XMLSchema" xmlns:p="http://schemas.microsoft.com/office/2006/metadata/properties" xmlns:ns2="0312e4f6-5dd1-4a9e-a57d-a7ae6c244ab4" targetNamespace="http://schemas.microsoft.com/office/2006/metadata/properties" ma:root="true" ma:fieldsID="b02717e5641232f7071b68d3e5b01bac" ns2:_="">
    <xsd:import namespace="0312e4f6-5dd1-4a9e-a57d-a7ae6c244ab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2e4f6-5dd1-4a9e-a57d-a7ae6c244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4AE9F0-F6B5-44D1-B2D7-0351A245383C}">
  <ds:schemaRefs>
    <ds:schemaRef ds:uri="http://purl.org/dc/terms/"/>
    <ds:schemaRef ds:uri="0312e4f6-5dd1-4a9e-a57d-a7ae6c244ab4"/>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B1CD855-0A13-4EF5-8EF8-B37B5E146387}">
  <ds:schemaRefs>
    <ds:schemaRef ds:uri="http://schemas.microsoft.com/sharepoint/v3/contenttype/forms"/>
  </ds:schemaRefs>
</ds:datastoreItem>
</file>

<file path=customXml/itemProps3.xml><?xml version="1.0" encoding="utf-8"?>
<ds:datastoreItem xmlns:ds="http://schemas.openxmlformats.org/officeDocument/2006/customXml" ds:itemID="{8BC79AF7-33DE-48F6-8D2D-B9DA8132F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2e4f6-5dd1-4a9e-a57d-a7ae6c244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RiskQuest-PowerPointTemplate</Template>
  <TotalTime>8745</TotalTime>
  <Words>1264</Words>
  <Application>Microsoft Macintosh PowerPoint</Application>
  <PresentationFormat>Widescreen</PresentationFormat>
  <Paragraphs>180</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DM Sans</vt:lpstr>
      <vt:lpstr>DM Serif Display</vt:lpstr>
      <vt:lpstr>Office Theme</vt:lpstr>
      <vt:lpstr>Welcome to RiskQuest</vt:lpstr>
      <vt:lpstr>About RiskQuest</vt:lpstr>
      <vt:lpstr>ESG Data Foundation</vt:lpstr>
      <vt:lpstr>ESG Data EU Regulations and Directives</vt:lpstr>
      <vt:lpstr>ESG Data Foundation and deliverables </vt:lpstr>
      <vt:lpstr>PowerPoint Presentation</vt:lpstr>
      <vt:lpstr>Reporting Requirements CRR</vt:lpstr>
      <vt:lpstr>Reporting Requirements CSRD</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RiskQuest</dc:title>
  <dc:creator>Jesse Jagt | RiskQuest</dc:creator>
  <cp:lastModifiedBy>Martijn Schouten | RiskQuest</cp:lastModifiedBy>
  <cp:revision>148</cp:revision>
  <dcterms:created xsi:type="dcterms:W3CDTF">2023-05-05T08:03:49Z</dcterms:created>
  <dcterms:modified xsi:type="dcterms:W3CDTF">2024-03-08T16:40:43Z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0x010100E75C7F0144FBC547AB814CD762DB842E</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